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319" r:id="rId3"/>
    <p:sldId id="315" r:id="rId4"/>
    <p:sldId id="318" r:id="rId5"/>
    <p:sldId id="259" r:id="rId6"/>
    <p:sldId id="317" r:id="rId7"/>
    <p:sldId id="316" r:id="rId8"/>
    <p:sldId id="296" r:id="rId9"/>
    <p:sldId id="265"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ADC01-71B4-40D2-AA0B-8AC8957110F1}" type="datetimeFigureOut">
              <a:rPr lang="es-ES" smtClean="0"/>
              <a:t>15/06/2020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97713-79D9-4670-B1C5-DAF9DAD4BC49}" type="slidenum">
              <a:rPr lang="es-ES" smtClean="0"/>
              <a:t>‹Nº›</a:t>
            </a:fld>
            <a:endParaRPr lang="es-ES"/>
          </a:p>
        </p:txBody>
      </p:sp>
    </p:spTree>
    <p:extLst>
      <p:ext uri="{BB962C8B-B14F-4D97-AF65-F5344CB8AC3E}">
        <p14:creationId xmlns:p14="http://schemas.microsoft.com/office/powerpoint/2010/main" val="324443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2</a:t>
            </a:fld>
            <a:endParaRPr lang="es-ES"/>
          </a:p>
        </p:txBody>
      </p:sp>
    </p:spTree>
    <p:extLst>
      <p:ext uri="{BB962C8B-B14F-4D97-AF65-F5344CB8AC3E}">
        <p14:creationId xmlns:p14="http://schemas.microsoft.com/office/powerpoint/2010/main" val="291007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3</a:t>
            </a:fld>
            <a:endParaRPr lang="es-ES"/>
          </a:p>
        </p:txBody>
      </p:sp>
    </p:spTree>
    <p:extLst>
      <p:ext uri="{BB962C8B-B14F-4D97-AF65-F5344CB8AC3E}">
        <p14:creationId xmlns:p14="http://schemas.microsoft.com/office/powerpoint/2010/main" val="418563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4</a:t>
            </a:fld>
            <a:endParaRPr lang="es-ES"/>
          </a:p>
        </p:txBody>
      </p:sp>
    </p:spTree>
    <p:extLst>
      <p:ext uri="{BB962C8B-B14F-4D97-AF65-F5344CB8AC3E}">
        <p14:creationId xmlns:p14="http://schemas.microsoft.com/office/powerpoint/2010/main" val="136924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6</a:t>
            </a:fld>
            <a:endParaRPr lang="es-ES"/>
          </a:p>
        </p:txBody>
      </p:sp>
    </p:spTree>
    <p:extLst>
      <p:ext uri="{BB962C8B-B14F-4D97-AF65-F5344CB8AC3E}">
        <p14:creationId xmlns:p14="http://schemas.microsoft.com/office/powerpoint/2010/main" val="304302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7</a:t>
            </a:fld>
            <a:endParaRPr lang="es-ES"/>
          </a:p>
        </p:txBody>
      </p:sp>
    </p:spTree>
    <p:extLst>
      <p:ext uri="{BB962C8B-B14F-4D97-AF65-F5344CB8AC3E}">
        <p14:creationId xmlns:p14="http://schemas.microsoft.com/office/powerpoint/2010/main" val="76648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8</a:t>
            </a:fld>
            <a:endParaRPr lang="es-ES"/>
          </a:p>
        </p:txBody>
      </p:sp>
    </p:spTree>
    <p:extLst>
      <p:ext uri="{BB962C8B-B14F-4D97-AF65-F5344CB8AC3E}">
        <p14:creationId xmlns:p14="http://schemas.microsoft.com/office/powerpoint/2010/main" val="426996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9</a:t>
            </a:fld>
            <a:endParaRPr lang="es-ES"/>
          </a:p>
        </p:txBody>
      </p:sp>
    </p:spTree>
    <p:extLst>
      <p:ext uri="{BB962C8B-B14F-4D97-AF65-F5344CB8AC3E}">
        <p14:creationId xmlns:p14="http://schemas.microsoft.com/office/powerpoint/2010/main" val="319315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15/06/2020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09119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15/06/2020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8502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15/06/2020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426411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15/06/2020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9703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15/06/2020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15089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7D88B7F-8EC6-4E4A-A255-C0F01175EF21}" type="datetimeFigureOut">
              <a:rPr lang="es-ES" smtClean="0"/>
              <a:t>15/06/2020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7424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7D88B7F-8EC6-4E4A-A255-C0F01175EF21}" type="datetimeFigureOut">
              <a:rPr lang="es-ES" smtClean="0"/>
              <a:t>15/06/2020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32877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7D88B7F-8EC6-4E4A-A255-C0F01175EF21}" type="datetimeFigureOut">
              <a:rPr lang="es-ES" smtClean="0"/>
              <a:t>15/06/2020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13101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D88B7F-8EC6-4E4A-A255-C0F01175EF21}" type="datetimeFigureOut">
              <a:rPr lang="es-ES" smtClean="0"/>
              <a:t>15/06/2020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499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15/06/2020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8359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15/06/2020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60976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88B7F-8EC6-4E4A-A255-C0F01175EF21}" type="datetimeFigureOut">
              <a:rPr lang="es-ES" smtClean="0"/>
              <a:t>15/06/2020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522FF-4F5B-4CA2-A344-75B9E8707C1D}" type="slidenum">
              <a:rPr lang="es-ES" smtClean="0"/>
              <a:t>‹Nº›</a:t>
            </a:fld>
            <a:endParaRPr lang="es-ES"/>
          </a:p>
        </p:txBody>
      </p:sp>
    </p:spTree>
    <p:extLst>
      <p:ext uri="{BB962C8B-B14F-4D97-AF65-F5344CB8AC3E}">
        <p14:creationId xmlns:p14="http://schemas.microsoft.com/office/powerpoint/2010/main" val="343231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hyperlink" Target="https://www.lamoncloa.gob.es/Documents/31052020PlanTransicionGuiaFase3.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hyperlink" Target="https://www.mitma.gob.es/ministerio/covid-19/fases-plan-transicion-nueva-normalidad/condiciones-movilidad-por-fases" TargetMode="External"/><Relationship Id="rId4" Type="http://schemas.openxmlformats.org/officeDocument/2006/relationships/hyperlink" Target="https://www.lamoncloa.gob.es/serviciosdeprensa/notasprensa/exteriores/Paginas/2020/140620viajes-extranjero.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www.boe.es/boe/dias/2020/06/15/pdfs/BOE-A-2020-6107.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www.boe.es/boe/dias/2020/06/13/pdfs/BOE-A-2020-6088.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camara.es/sites/default/files/eventos/nota_12_junio_medidas_ooii_covid.pdf" TargetMode="External"/><Relationship Id="rId5" Type="http://schemas.openxmlformats.org/officeDocument/2006/relationships/hyperlink" Target="https://www.camara.es/sites/default/files/generico/iniciativas_de_la_ue_en_el_contexto_de_la_crisis_del_covid-19_-_11_de_junio.pdf" TargetMode="External"/><Relationship Id="rId4" Type="http://schemas.openxmlformats.org/officeDocument/2006/relationships/hyperlink" Target="https://www.camara.es/sites/default/files/generico/camara_comercio_esp_-_recopilacion_medidas_adoptadas_por_el_gobierno_de_espana_-_crisis_sanitaria_-_12_junio_202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emf"/><Relationship Id="rId4" Type="http://schemas.openxmlformats.org/officeDocument/2006/relationships/hyperlink" Target="https://www.camara.es/sistema-cameral-ante-crisis-coronavi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14073" y="2886565"/>
            <a:ext cx="6676079" cy="2382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mn-lt"/>
              </a:rPr>
              <a:t>Boletín de información diaria sobre el COVID-19 </a:t>
            </a:r>
            <a:br>
              <a:rPr lang="es-ES" b="1" dirty="0">
                <a:latin typeface="+mn-lt"/>
              </a:rPr>
            </a:br>
            <a:r>
              <a:rPr lang="es-ES" b="1" dirty="0">
                <a:latin typeface="+mn-lt"/>
              </a:rPr>
              <a:t>y el Estado de Alarma</a:t>
            </a:r>
          </a:p>
        </p:txBody>
      </p:sp>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9" name="CuadroTexto 8"/>
          <p:cNvSpPr txBox="1"/>
          <p:nvPr/>
        </p:nvSpPr>
        <p:spPr>
          <a:xfrm>
            <a:off x="9784080" y="6273388"/>
            <a:ext cx="3213463" cy="369332"/>
          </a:xfrm>
          <a:prstGeom prst="rect">
            <a:avLst/>
          </a:prstGeom>
          <a:noFill/>
        </p:spPr>
        <p:txBody>
          <a:bodyPr wrap="square" rtlCol="0">
            <a:spAutoFit/>
          </a:bodyPr>
          <a:lstStyle/>
          <a:p>
            <a:r>
              <a:rPr lang="es-ES" b="1" dirty="0"/>
              <a:t>19 de marzo de 2020</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7"/>
            <a:ext cx="12187646" cy="6854693"/>
          </a:xfrm>
          <a:prstGeom prst="rect">
            <a:avLst/>
          </a:prstGeom>
        </p:spPr>
      </p:pic>
      <p:sp>
        <p:nvSpPr>
          <p:cNvPr id="2" name="Rectángulo 1"/>
          <p:cNvSpPr/>
          <p:nvPr/>
        </p:nvSpPr>
        <p:spPr>
          <a:xfrm>
            <a:off x="283770" y="2716226"/>
            <a:ext cx="6096000" cy="1569660"/>
          </a:xfrm>
          <a:prstGeom prst="rect">
            <a:avLst/>
          </a:prstGeom>
        </p:spPr>
        <p:txBody>
          <a:bodyPr>
            <a:spAutoFit/>
          </a:bodyPr>
          <a:lstStyle/>
          <a:p>
            <a:r>
              <a:rPr lang="es-ES" sz="3200" b="1" dirty="0"/>
              <a:t>Boletín de información diaria </a:t>
            </a:r>
          </a:p>
          <a:p>
            <a:r>
              <a:rPr lang="es-ES" sz="3200" b="1" dirty="0"/>
              <a:t>sobre el COVID-19 </a:t>
            </a:r>
          </a:p>
          <a:p>
            <a:r>
              <a:rPr lang="es-ES" sz="3200" b="1" dirty="0"/>
              <a:t>y el Estado de Alarma</a:t>
            </a:r>
          </a:p>
        </p:txBody>
      </p:sp>
      <p:sp>
        <p:nvSpPr>
          <p:cNvPr id="12" name="CuadroTexto 11"/>
          <p:cNvSpPr txBox="1"/>
          <p:nvPr/>
        </p:nvSpPr>
        <p:spPr>
          <a:xfrm>
            <a:off x="566670" y="4456225"/>
            <a:ext cx="4301544" cy="369332"/>
          </a:xfrm>
          <a:prstGeom prst="rect">
            <a:avLst/>
          </a:prstGeom>
          <a:noFill/>
        </p:spPr>
        <p:txBody>
          <a:bodyPr wrap="square" rtlCol="0">
            <a:spAutoFit/>
          </a:bodyPr>
          <a:lstStyle/>
          <a:p>
            <a:pPr algn="ctr"/>
            <a:r>
              <a:rPr lang="es-ES" b="1" dirty="0"/>
              <a:t>15 de junio de 2020</a:t>
            </a:r>
          </a:p>
        </p:txBody>
      </p:sp>
    </p:spTree>
    <p:extLst>
      <p:ext uri="{BB962C8B-B14F-4D97-AF65-F5344CB8AC3E}">
        <p14:creationId xmlns:p14="http://schemas.microsoft.com/office/powerpoint/2010/main" val="125640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 y="428"/>
            <a:ext cx="12192765" cy="6857572"/>
          </a:xfrm>
          <a:prstGeom prst="rect">
            <a:avLst/>
          </a:prstGeom>
        </p:spPr>
      </p:pic>
      <p:sp>
        <p:nvSpPr>
          <p:cNvPr id="6" name="Rectángulo 5"/>
          <p:cNvSpPr/>
          <p:nvPr/>
        </p:nvSpPr>
        <p:spPr>
          <a:xfrm>
            <a:off x="-765" y="834729"/>
            <a:ext cx="6310648" cy="4124206"/>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Gobierno ha presentado el Plan de Impulso de la Cadena de Valor de la Industria de la Automoción que prevé inversiones de 3.750 millones de euros para fomentar la competitividad de un sector que representa el 10,5 % del PIB, el 20 % de las exportaciones, da empleo directo a 650.000 personas y genera casi 2 millones de empleos indirectos.</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Las ayudas se dirigirán a la construcción de infraestructuras de recarga eléctrica, renovación del parque automovilístico, impulso a la digitalización, inversiones en la cadena de valor de la industria y avance hacia la movilidad sostenible.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Se prevén, además, inversiones en Formación Profesional y Formación Profesional Continua para garantizar el talento y la empleabilidad</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2</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1" y="0"/>
            <a:ext cx="6684136" cy="835159"/>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324116" y="83045"/>
            <a:ext cx="7109138" cy="669067"/>
          </a:xfrm>
        </p:spPr>
        <p:txBody>
          <a:bodyPr>
            <a:noAutofit/>
          </a:bodyPr>
          <a:lstStyle/>
          <a:p>
            <a:r>
              <a:rPr lang="es-ES" sz="3600" b="1" dirty="0">
                <a:solidFill>
                  <a:schemeClr val="bg1"/>
                </a:solidFill>
              </a:rPr>
              <a:t>Plan de impulso a la automoción </a:t>
            </a:r>
          </a:p>
        </p:txBody>
      </p:sp>
    </p:spTree>
    <p:extLst>
      <p:ext uri="{BB962C8B-B14F-4D97-AF65-F5344CB8AC3E}">
        <p14:creationId xmlns:p14="http://schemas.microsoft.com/office/powerpoint/2010/main" val="211142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 y="428"/>
            <a:ext cx="12192765" cy="6857572"/>
          </a:xfrm>
          <a:prstGeom prst="rect">
            <a:avLst/>
          </a:prstGeom>
        </p:spPr>
      </p:pic>
      <p:sp>
        <p:nvSpPr>
          <p:cNvPr id="6" name="Rectángulo 5"/>
          <p:cNvSpPr/>
          <p:nvPr/>
        </p:nvSpPr>
        <p:spPr>
          <a:xfrm>
            <a:off x="-765" y="1090112"/>
            <a:ext cx="6310648" cy="4385816"/>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Galicia es la primera Comunidad Autónoma que ha superado las fases del plan de desescalada. El mapa de situación del resto del territorio español queda así: </a:t>
            </a: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Las actividades permitidas en los territorios que han avanzado de fase pueden consultarse en la </a:t>
            </a:r>
            <a:r>
              <a:rPr lang="es-ES" dirty="0">
                <a:latin typeface="Calibri" panose="020F0502020204030204" pitchFamily="34" charset="0"/>
                <a:cs typeface="Calibri" panose="020F0502020204030204" pitchFamily="34" charset="0"/>
                <a:hlinkClick r:id="rId4"/>
              </a:rPr>
              <a:t>Guía de la Fase 3 </a:t>
            </a: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3</a:t>
            </a:fld>
            <a:endParaRPr lang="es-ES"/>
          </a:p>
        </p:txBody>
      </p:sp>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1" y="0"/>
            <a:ext cx="6096381" cy="835159"/>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36239" y="83045"/>
            <a:ext cx="6006228" cy="669067"/>
          </a:xfrm>
        </p:spPr>
        <p:txBody>
          <a:bodyPr>
            <a:noAutofit/>
          </a:bodyPr>
          <a:lstStyle/>
          <a:p>
            <a:r>
              <a:rPr lang="es-ES" sz="4000" b="1" dirty="0">
                <a:solidFill>
                  <a:schemeClr val="bg1"/>
                </a:solidFill>
              </a:rPr>
              <a:t>Estado de situación</a:t>
            </a:r>
          </a:p>
        </p:txBody>
      </p:sp>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144" y="2179342"/>
            <a:ext cx="5316830" cy="2658415"/>
          </a:xfrm>
          <a:prstGeom prst="rect">
            <a:avLst/>
          </a:prstGeom>
        </p:spPr>
      </p:pic>
    </p:spTree>
    <p:extLst>
      <p:ext uri="{BB962C8B-B14F-4D97-AF65-F5344CB8AC3E}">
        <p14:creationId xmlns:p14="http://schemas.microsoft.com/office/powerpoint/2010/main" val="39345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 y="428"/>
            <a:ext cx="12192765" cy="6857572"/>
          </a:xfrm>
          <a:prstGeom prst="rect">
            <a:avLst/>
          </a:prstGeom>
        </p:spPr>
      </p:pic>
      <p:sp>
        <p:nvSpPr>
          <p:cNvPr id="6" name="Rectángulo 5"/>
          <p:cNvSpPr/>
          <p:nvPr/>
        </p:nvSpPr>
        <p:spPr>
          <a:xfrm>
            <a:off x="0" y="1821081"/>
            <a:ext cx="6310648" cy="3216265"/>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servicio </a:t>
            </a:r>
            <a:r>
              <a:rPr lang="es-ES" dirty="0">
                <a:latin typeface="Calibri" panose="020F0502020204030204" pitchFamily="34" charset="0"/>
                <a:cs typeface="Calibri" panose="020F0502020204030204" pitchFamily="34" charset="0"/>
                <a:hlinkClick r:id="rId4"/>
              </a:rPr>
              <a:t>Conecta Movilidad Internacional</a:t>
            </a:r>
            <a:r>
              <a:rPr lang="es-ES" dirty="0">
                <a:latin typeface="Calibri" panose="020F0502020204030204" pitchFamily="34" charset="0"/>
                <a:cs typeface="Calibri" panose="020F0502020204030204" pitchFamily="34" charset="0"/>
              </a:rPr>
              <a:t>, habilitado por el Ministerio de Asuntos Exteriores para responder a dudas sobre viajes laborales o profesionales al extranjero, ha atendido cerca de 800 consultas en sus primeros cinco días de funcionamiento. Cuándo terminan las restricciones de entrada a otros países, cuarentenas o fecha del fin del Estado de Alarma en España han sido las preguntas más frecuentes.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La </a:t>
            </a:r>
            <a:r>
              <a:rPr lang="es-ES" dirty="0">
                <a:latin typeface="Calibri" panose="020F0502020204030204" pitchFamily="34" charset="0"/>
                <a:cs typeface="Calibri" panose="020F0502020204030204" pitchFamily="34" charset="0"/>
                <a:hlinkClick r:id="rId5"/>
              </a:rPr>
              <a:t>Guía de Movilidad por Fases </a:t>
            </a:r>
            <a:r>
              <a:rPr lang="es-ES" dirty="0">
                <a:latin typeface="Calibri" panose="020F0502020204030204" pitchFamily="34" charset="0"/>
                <a:cs typeface="Calibri" panose="020F0502020204030204" pitchFamily="34" charset="0"/>
              </a:rPr>
              <a:t>del Ministerio de Transportes y Movilidad resuelve dudas sobre los desplazamientos permitidos.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4</a:t>
            </a:fld>
            <a:endParaRPr lang="es-ES"/>
          </a:p>
        </p:txBody>
      </p:sp>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1" y="0"/>
            <a:ext cx="6096381" cy="835159"/>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36239" y="83045"/>
            <a:ext cx="6006228" cy="669067"/>
          </a:xfrm>
        </p:spPr>
        <p:txBody>
          <a:bodyPr>
            <a:noAutofit/>
          </a:bodyPr>
          <a:lstStyle/>
          <a:p>
            <a:r>
              <a:rPr lang="es-ES" sz="4000" b="1" dirty="0">
                <a:solidFill>
                  <a:schemeClr val="bg1"/>
                </a:solidFill>
              </a:rPr>
              <a:t>Estado de situación</a:t>
            </a:r>
          </a:p>
        </p:txBody>
      </p:sp>
    </p:spTree>
    <p:extLst>
      <p:ext uri="{BB962C8B-B14F-4D97-AF65-F5344CB8AC3E}">
        <p14:creationId xmlns:p14="http://schemas.microsoft.com/office/powerpoint/2010/main" val="102722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2" name="Título 1"/>
          <p:cNvSpPr>
            <a:spLocks noGrp="1"/>
          </p:cNvSpPr>
          <p:nvPr>
            <p:ph type="title"/>
          </p:nvPr>
        </p:nvSpPr>
        <p:spPr>
          <a:xfrm>
            <a:off x="1261989" y="2491512"/>
            <a:ext cx="5627840" cy="1320819"/>
          </a:xfrm>
        </p:spPr>
        <p:txBody>
          <a:bodyPr>
            <a:normAutofit/>
          </a:bodyPr>
          <a:lstStyle/>
          <a:p>
            <a:r>
              <a:rPr lang="es-ES" sz="5400" b="1" dirty="0"/>
              <a:t>Anuncios y medidas</a:t>
            </a: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47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1" y="2690550"/>
            <a:ext cx="6078830" cy="1477328"/>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Ministerio de Sanidad – Restricciones en fronteras</a:t>
            </a:r>
            <a:r>
              <a:rPr lang="es-ES" dirty="0">
                <a:latin typeface="Calibri" panose="020F0502020204030204" pitchFamily="34" charset="0"/>
                <a:cs typeface="Calibri" panose="020F0502020204030204" pitchFamily="34" charset="0"/>
              </a:rPr>
              <a:t>. Orden Ministerial que prorroga los controles fronterizos para para viajeros procedentes de la Unión Europea y el espacio </a:t>
            </a:r>
            <a:r>
              <a:rPr lang="es-ES" dirty="0" err="1">
                <a:latin typeface="Calibri" panose="020F0502020204030204" pitchFamily="34" charset="0"/>
                <a:cs typeface="Calibri" panose="020F0502020204030204" pitchFamily="34" charset="0"/>
              </a:rPr>
              <a:t>Schengen</a:t>
            </a:r>
            <a:r>
              <a:rPr lang="es-ES" dirty="0">
                <a:latin typeface="Calibri" panose="020F0502020204030204" pitchFamily="34" charset="0"/>
                <a:cs typeface="Calibri" panose="020F0502020204030204" pitchFamily="34" charset="0"/>
              </a:rPr>
              <a:t> como para los procedentes de terceros países hasta el final del Estado de Alarma.</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6</a:t>
            </a:fld>
            <a:endParaRPr lang="es-ES"/>
          </a:p>
        </p:txBody>
      </p:sp>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1" y="0"/>
            <a:ext cx="6096381" cy="835159"/>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444771" y="83045"/>
            <a:ext cx="5224389" cy="669067"/>
          </a:xfrm>
        </p:spPr>
        <p:txBody>
          <a:bodyPr>
            <a:noAutofit/>
          </a:bodyPr>
          <a:lstStyle/>
          <a:p>
            <a:r>
              <a:rPr lang="es-ES" sz="4000" b="1" dirty="0">
                <a:solidFill>
                  <a:schemeClr val="bg1"/>
                </a:solidFill>
              </a:rPr>
              <a:t>B.O.E. 15 de junio </a:t>
            </a:r>
          </a:p>
        </p:txBody>
      </p:sp>
    </p:spTree>
    <p:extLst>
      <p:ext uri="{BB962C8B-B14F-4D97-AF65-F5344CB8AC3E}">
        <p14:creationId xmlns:p14="http://schemas.microsoft.com/office/powerpoint/2010/main" val="408479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1" y="2552050"/>
            <a:ext cx="6078830" cy="1754326"/>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Ministerio de Sanidad – Flexibilización de restricciones</a:t>
            </a:r>
            <a:r>
              <a:rPr lang="es-ES" dirty="0">
                <a:latin typeface="Calibri" panose="020F0502020204030204" pitchFamily="34" charset="0"/>
                <a:cs typeface="Calibri" panose="020F0502020204030204" pitchFamily="34" charset="0"/>
              </a:rPr>
              <a:t>. Orden ministerial que elimina ciertas restricciones a la navegación marítima y establece los territorios que desde este lunes han pasado a la Fase 3 del plan de desescalada, que son todas las provincias excepto Segovia, Salamanca, Soria, Ávila, Lleida, Barcelona y la Comunidad de Madrid.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7</a:t>
            </a:fld>
            <a:endParaRPr lang="es-ES"/>
          </a:p>
        </p:txBody>
      </p:sp>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1" y="0"/>
            <a:ext cx="6096381" cy="835159"/>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444771" y="83045"/>
            <a:ext cx="5224389" cy="669067"/>
          </a:xfrm>
        </p:spPr>
        <p:txBody>
          <a:bodyPr>
            <a:noAutofit/>
          </a:bodyPr>
          <a:lstStyle/>
          <a:p>
            <a:r>
              <a:rPr lang="es-ES" sz="4000" b="1" dirty="0">
                <a:solidFill>
                  <a:schemeClr val="bg1"/>
                </a:solidFill>
              </a:rPr>
              <a:t>B.O.E. 13 de junio </a:t>
            </a:r>
          </a:p>
        </p:txBody>
      </p:sp>
    </p:spTree>
    <p:extLst>
      <p:ext uri="{BB962C8B-B14F-4D97-AF65-F5344CB8AC3E}">
        <p14:creationId xmlns:p14="http://schemas.microsoft.com/office/powerpoint/2010/main" val="95585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967001"/>
            <a:ext cx="6748530" cy="4724370"/>
          </a:xfrm>
          <a:prstGeom prst="rect">
            <a:avLst/>
          </a:prstGeom>
        </p:spPr>
        <p:txBody>
          <a:bodyPr wrap="square">
            <a:spAutoFit/>
          </a:bodyPr>
          <a:lstStyle/>
          <a:p>
            <a:pPr marL="76200" algn="just">
              <a:spcBef>
                <a:spcPts val="600"/>
              </a:spcBef>
              <a:buSzPts val="2400"/>
            </a:pPr>
            <a:r>
              <a:rPr lang="es-ES" sz="2000" b="1" dirty="0">
                <a:latin typeface="Calibri" panose="020F0502020204030204" pitchFamily="34" charset="0"/>
                <a:cs typeface="Calibri" panose="020F0502020204030204" pitchFamily="34" charset="0"/>
              </a:rPr>
              <a:t>En Cámara de España ponemos a disposición de empresarios,  autónomos y la red territorial de Cámaras de Comercio los siguientes documentos-resumen: </a:t>
            </a:r>
          </a:p>
          <a:p>
            <a:pPr marL="76200">
              <a:spcBef>
                <a:spcPts val="600"/>
              </a:spcBef>
              <a:buSzPts val="2400"/>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Medidas aprobadas por el Gobierno de España ante la pandemia de COVID-19</a:t>
            </a:r>
            <a:r>
              <a:rPr lang="es-ES" dirty="0">
                <a:latin typeface="Calibri" panose="020F0502020204030204" pitchFamily="34" charset="0"/>
                <a:cs typeface="Calibri" panose="020F0502020204030204" pitchFamily="34" charset="0"/>
              </a:rPr>
              <a:t>. Es una recopilación de las decisiones tomadas desde el pasado 9 de marzo para actuar ante la crisis sanitaria y económica</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5"/>
              </a:rPr>
              <a:t>Iniciativas de la UE en apoyo a las pymes</a:t>
            </a:r>
            <a:r>
              <a:rPr lang="es-ES" dirty="0">
                <a:latin typeface="Calibri" panose="020F0502020204030204" pitchFamily="34" charset="0"/>
                <a:cs typeface="Calibri" panose="020F0502020204030204" pitchFamily="34" charset="0"/>
              </a:rPr>
              <a:t>. Resumen de las distintas iniciativas puestas en marcha por la Unión Europea en respuesta a la pandemia</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6"/>
              </a:rPr>
              <a:t>Medidas de organismos internacionales</a:t>
            </a:r>
            <a:r>
              <a:rPr lang="es-ES" dirty="0">
                <a:latin typeface="Calibri" panose="020F0502020204030204" pitchFamily="34" charset="0"/>
                <a:cs typeface="Calibri" panose="020F0502020204030204" pitchFamily="34" charset="0"/>
              </a:rPr>
              <a:t>, como la ONU y sus distintas agencias, el Fondo Monetario Internacional o el Banco Mundial, en respuesta al coronavirus</a:t>
            </a: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8</a:t>
            </a:fld>
            <a:endParaRPr lang="es-ES"/>
          </a:p>
        </p:txBody>
      </p:sp>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1" y="-27485"/>
            <a:ext cx="6297769"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178042" y="46746"/>
            <a:ext cx="7710380" cy="669067"/>
          </a:xfrm>
        </p:spPr>
        <p:txBody>
          <a:bodyPr>
            <a:normAutofit/>
          </a:bodyPr>
          <a:lstStyle/>
          <a:p>
            <a:r>
              <a:rPr lang="es-ES" sz="4000" b="1" dirty="0">
                <a:solidFill>
                  <a:schemeClr val="bg1"/>
                </a:solidFill>
              </a:rPr>
              <a:t>Otros documentos de interés</a:t>
            </a:r>
          </a:p>
        </p:txBody>
      </p:sp>
    </p:spTree>
    <p:extLst>
      <p:ext uri="{BB962C8B-B14F-4D97-AF65-F5344CB8AC3E}">
        <p14:creationId xmlns:p14="http://schemas.microsoft.com/office/powerpoint/2010/main" val="135768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4" name="CuadroTexto 3"/>
          <p:cNvSpPr txBox="1"/>
          <p:nvPr/>
        </p:nvSpPr>
        <p:spPr>
          <a:xfrm>
            <a:off x="283335" y="1672690"/>
            <a:ext cx="5083711" cy="2523768"/>
          </a:xfrm>
          <a:prstGeom prst="rect">
            <a:avLst/>
          </a:prstGeom>
          <a:noFill/>
        </p:spPr>
        <p:txBody>
          <a:bodyPr wrap="square" rtlCol="0">
            <a:spAutoFit/>
          </a:bodyPr>
          <a:lstStyle/>
          <a:p>
            <a:r>
              <a:rPr lang="es-ES" sz="2000" dirty="0"/>
              <a:t>Y recuerda que puedes consultar el detalle de todas las actuaciones de la red de Cámaras Territoriales para empresas y ciudadanos aquí:</a:t>
            </a:r>
          </a:p>
          <a:p>
            <a:endParaRPr lang="es-ES" sz="2000" b="1" dirty="0">
              <a:hlinkClick r:id="rId4"/>
            </a:endParaRPr>
          </a:p>
          <a:p>
            <a:pPr algn="ctr"/>
            <a:r>
              <a:rPr lang="es-ES" sz="2000" b="1" dirty="0">
                <a:hlinkClick r:id="rId4"/>
              </a:rPr>
              <a:t>Toda la información sobre el COVID-19 de Cámara de España y la red de Cámaras de Comercio </a:t>
            </a:r>
            <a:endParaRPr lang="es-ES" sz="2000" b="1" dirty="0"/>
          </a:p>
          <a:p>
            <a:endParaRPr lang="es-ES" b="1" dirty="0"/>
          </a:p>
        </p:txBody>
      </p:sp>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3591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9605</TotalTime>
  <Words>594</Words>
  <Application>Microsoft Office PowerPoint</Application>
  <PresentationFormat>Panorámica</PresentationFormat>
  <Paragraphs>51</Paragraphs>
  <Slides>9</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Plan de impulso a la automoción </vt:lpstr>
      <vt:lpstr>Estado de situación</vt:lpstr>
      <vt:lpstr>Estado de situación</vt:lpstr>
      <vt:lpstr>Anuncios y medidas</vt:lpstr>
      <vt:lpstr>B.O.E. 15 de junio </vt:lpstr>
      <vt:lpstr>B.O.E. 13 de junio </vt:lpstr>
      <vt:lpstr>Otros documentos de interés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Melo Ayala</dc:creator>
  <cp:lastModifiedBy>María Jesús Luengo</cp:lastModifiedBy>
  <cp:revision>425</cp:revision>
  <dcterms:created xsi:type="dcterms:W3CDTF">2020-03-18T17:09:08Z</dcterms:created>
  <dcterms:modified xsi:type="dcterms:W3CDTF">2020-06-15T13:15:56Z</dcterms:modified>
</cp:coreProperties>
</file>