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308" r:id="rId3"/>
    <p:sldId id="312" r:id="rId4"/>
    <p:sldId id="313" r:id="rId5"/>
    <p:sldId id="259" r:id="rId6"/>
    <p:sldId id="311" r:id="rId7"/>
    <p:sldId id="296" r:id="rId8"/>
    <p:sldId id="265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3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DC01-71B4-40D2-AA0B-8AC8957110F1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7713-79D9-4670-B1C5-DAF9DAD4BC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43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271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07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16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318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96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7713-79D9-4670-B1C5-DAF9DAD4BC4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15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19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28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1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3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9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24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77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01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993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9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8B7F-8EC6-4E4A-A255-C0F01175EF21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976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88B7F-8EC6-4E4A-A255-C0F01175EF21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22FF-4F5B-4CA2-A344-75B9E870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31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hyperlink" Target="https://www.mineco.gob.es/portal/site/mineco/menuitem.ac30f9268750bd56a0b0240e026041a0/?vgnextoid=7fc2edd1e1732710VgnVCM1000001d04140aRCRD&amp;vgnextchannel=864e154527515310VgnVCM1000001d04140aRCRD" TargetMode="External"/><Relationship Id="rId4" Type="http://schemas.openxmlformats.org/officeDocument/2006/relationships/hyperlink" Target="https://www.ine.es/daco/daco42/prechote/cth042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hyperlink" Target="https://www.boe.es/boe/dias/2020/05/22/pdfs/BOE-A-2020-5218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mara.es/sites/default/files/generico/nota_22_mayo_medidas_ooii_covid.pdf" TargetMode="External"/><Relationship Id="rId5" Type="http://schemas.openxmlformats.org/officeDocument/2006/relationships/hyperlink" Target="https://www.camara.es/sites/default/files/generico/iniciativas_de_la_ue_en_el_contexto_de_la_crisis_del_covid-19_-_21_mayo.pdf" TargetMode="External"/><Relationship Id="rId4" Type="http://schemas.openxmlformats.org/officeDocument/2006/relationships/hyperlink" Target="https://www.camara.es/sites/default/files/generico/camara_comercio_esp_-_recopilacion_medidas_adoptadas_por_el_gobierno_de_espana_-_crisis_sanitaria_-_22_mayo_2020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hyperlink" Target="https://www.camara.es/sistema-cameral-ante-crisis-coronavir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14073" y="2886565"/>
            <a:ext cx="6676079" cy="238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+mn-lt"/>
              </a:rPr>
              <a:t>Boletín de información diaria sobre el COVID-19 </a:t>
            </a:r>
            <a:br>
              <a:rPr lang="es-ES" b="1" dirty="0">
                <a:latin typeface="+mn-lt"/>
              </a:rPr>
            </a:br>
            <a:r>
              <a:rPr lang="es-ES" b="1" dirty="0">
                <a:latin typeface="+mn-lt"/>
              </a:rPr>
              <a:t>y el Estado de Alarma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784080" y="6273388"/>
            <a:ext cx="321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 de marzo de 2020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7"/>
            <a:ext cx="12187646" cy="685469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3770" y="271622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b="1" dirty="0"/>
              <a:t>Boletín de información diaria </a:t>
            </a:r>
          </a:p>
          <a:p>
            <a:r>
              <a:rPr lang="es-ES" sz="3200" b="1" dirty="0"/>
              <a:t>sobre el COVID-19 </a:t>
            </a:r>
          </a:p>
          <a:p>
            <a:r>
              <a:rPr lang="es-ES" sz="3200" b="1" dirty="0"/>
              <a:t>y el Estado de Alarma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6670" y="4456225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22 de mayo de 2020</a:t>
            </a:r>
          </a:p>
        </p:txBody>
      </p:sp>
    </p:spTree>
    <p:extLst>
      <p:ext uri="{BB962C8B-B14F-4D97-AF65-F5344CB8AC3E}">
        <p14:creationId xmlns:p14="http://schemas.microsoft.com/office/powerpoint/2010/main" val="12564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2236580"/>
            <a:ext cx="6190067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Índice de Coyuntura Hotelera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del INE del mes de abril detecta actividad cero en </a:t>
            </a:r>
            <a:r>
              <a:rPr lang="es-ES" dirty="0"/>
              <a:t>número de establecimientos abiertos, plazas ofertadas, habitaciones disponibles, viajeros recibidos y pernoctaciones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Tesoro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revisa sus necesidades de financiación para hacer frente a las obligaciones financieras derivadas de la pandemia de Covid-19, aumentando la emisión neta en 100.000 millones de euros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2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44771" y="83045"/>
            <a:ext cx="5224389" cy="669067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Estado de situación </a:t>
            </a:r>
          </a:p>
        </p:txBody>
      </p:sp>
    </p:spTree>
    <p:extLst>
      <p:ext uri="{BB962C8B-B14F-4D97-AF65-F5344CB8AC3E}">
        <p14:creationId xmlns:p14="http://schemas.microsoft.com/office/powerpoint/2010/main" val="211395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847150"/>
            <a:ext cx="63106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Consejo de Ministros Extraordinario ha aprobado la quinta prórroga del Estado de Alarma autorizada por el Congreso de los Diputados. El Estado de Alarma seguirá vigente hasta las 0:00h. del 7 de junio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 partir del lunes 25 de mayo, todo el territorio español se encontrará ya, al menos en Fase I del plan de desescalada, con la incorporación de la Comunidad de Madrid y el área metropolitana de Barcelona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lunes 25 entrarán en Fase II: 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Andalucía: Almería, Cádiz, Huelva, Sevilla, Córdoba y Jaén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Aragón: Zaragoza, Huesca y Teruel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Asturias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Islas Baleares: Ibiza, Mallorca y Menorca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Islas Canarias: Tenerife, Gran Canaria, Lanzarote y Fuerteventura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Cantabria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Castilla-La Mancha: Cuenca y Guadalajara</a:t>
            </a:r>
          </a:p>
          <a:p>
            <a:pPr marL="914400" lvl="1" indent="-381000"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3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90153" y="83045"/>
            <a:ext cx="6006228" cy="669067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Consejo de Ministros Extraordinario          		22 de mayo </a:t>
            </a:r>
          </a:p>
        </p:txBody>
      </p:sp>
    </p:spTree>
    <p:extLst>
      <p:ext uri="{BB962C8B-B14F-4D97-AF65-F5344CB8AC3E}">
        <p14:creationId xmlns:p14="http://schemas.microsoft.com/office/powerpoint/2010/main" val="421909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1" y="843891"/>
            <a:ext cx="6310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Cataluña: Camp de Tarragona,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Terres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l´Ebre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Alt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cs typeface="Calibri" panose="020F0502020204030204" pitchFamily="34" charset="0"/>
              </a:rPr>
              <a:t>Pirineu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y Aran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Galicia: A Coruña, Lugo, Ourense y Pontevedra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Murcia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Navarra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País Vasco: Guipúzcoa, Vizcaya y Álava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Rioja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Ceuta </a:t>
            </a:r>
          </a:p>
          <a:p>
            <a:pPr marL="914400" lvl="1" indent="-381000"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Melilla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4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90153" y="83045"/>
            <a:ext cx="6006228" cy="669067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Consejo de Ministros Extraordinario          		22 de mayo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9" y="3373551"/>
            <a:ext cx="4116056" cy="24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9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989" y="2491512"/>
            <a:ext cx="5627840" cy="1320819"/>
          </a:xfrm>
        </p:spPr>
        <p:txBody>
          <a:bodyPr>
            <a:normAutofit/>
          </a:bodyPr>
          <a:lstStyle/>
          <a:p>
            <a:r>
              <a:rPr lang="es-ES" sz="5400" b="1" dirty="0"/>
              <a:t>Anuncios y medidas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47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1" y="2413551"/>
            <a:ext cx="60788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Ministerio de Sanidad – Flexibilización de restricciones en los municipios de menos de menos del 10.001 habitantes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Orden ministerial que elimina las franjas horarias para salir de casa, aumenta el número de adultos que pueden acompañar a los menores de 14 años y aumenta la distancia permitida para esas salidas, autoriza los mercadillos con condiciones de seguridad y permite la reapertura de bares y restaurantes</a:t>
            </a: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6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6023268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0"/>
            <a:ext cx="6096381" cy="835159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444771" y="83045"/>
            <a:ext cx="5224389" cy="669067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B.O.E. 22 de mayo  </a:t>
            </a:r>
          </a:p>
        </p:txBody>
      </p:sp>
    </p:spTree>
    <p:extLst>
      <p:ext uri="{BB962C8B-B14F-4D97-AF65-F5344CB8AC3E}">
        <p14:creationId xmlns:p14="http://schemas.microsoft.com/office/powerpoint/2010/main" val="265953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2" y="967001"/>
            <a:ext cx="674853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just">
              <a:spcBef>
                <a:spcPts val="600"/>
              </a:spcBef>
              <a:buSzPts val="2400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 Cámara de España ponemos a disposición de empresarios,  autónomos y la red territorial de Cámaras de Comercio los siguientes documentos-resumen: </a:t>
            </a:r>
          </a:p>
          <a:p>
            <a:pPr marL="76200">
              <a:spcBef>
                <a:spcPts val="600"/>
              </a:spcBef>
              <a:buSzPts val="2400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Medidas aprobadas por el Gobierno de España ante la pandemia de COVID-19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Es una recopilación de las decisiones tomadas desde el pasado 9 de marzo para actuar ante la crisis sanitaria y económica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Iniciativas de la UE en apoyo a las pymes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Resumen de las distintas iniciativas puestas en marcha por la Unión Europea en respuesta a la pandemia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Medidas de organismos internacionales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, como la ONU y sus distintas agencias, el Fondo Monetario Internacional o el Banco Mundial, en respuesta al coronavirus</a:t>
            </a:r>
          </a:p>
          <a:p>
            <a:pPr marL="457200" indent="-381000">
              <a:spcBef>
                <a:spcPts val="600"/>
              </a:spcBef>
              <a:buSzPts val="2400"/>
              <a:buFontTx/>
              <a:buChar char="▸"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22FF-4F5B-4CA2-A344-75B9E8707C1D}" type="slidenum">
              <a:rPr lang="es-ES" smtClean="0"/>
              <a:t>7</a:t>
            </a:fld>
            <a:endParaRPr lang="es-ES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-1" y="-27485"/>
            <a:ext cx="6297769" cy="743298"/>
          </a:xfrm>
          <a:prstGeom prst="rect">
            <a:avLst/>
          </a:prstGeom>
          <a:solidFill>
            <a:srgbClr val="B93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178042" y="46746"/>
            <a:ext cx="7710380" cy="669067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Otros documentos de interés</a:t>
            </a:r>
          </a:p>
        </p:txBody>
      </p:sp>
    </p:spTree>
    <p:extLst>
      <p:ext uri="{BB962C8B-B14F-4D97-AF65-F5344CB8AC3E}">
        <p14:creationId xmlns:p14="http://schemas.microsoft.com/office/powerpoint/2010/main" val="135768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765" cy="685757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3335" y="1672690"/>
            <a:ext cx="508371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Y recuerda que puedes consultar el detalle de todas las actuaciones de la red de Cámaras Territoriales para empresas y ciudadanos aquí:</a:t>
            </a:r>
          </a:p>
          <a:p>
            <a:endParaRPr lang="es-ES" sz="2000" b="1" dirty="0">
              <a:hlinkClick r:id="rId4"/>
            </a:endParaRPr>
          </a:p>
          <a:p>
            <a:pPr algn="ctr"/>
            <a:r>
              <a:rPr lang="es-ES" sz="2000" b="1" dirty="0">
                <a:hlinkClick r:id="rId4"/>
              </a:rPr>
              <a:t>Toda la información sobre el COVID-19 de Cámara de España y la red de Cámaras de Comercio </a:t>
            </a:r>
            <a:endParaRPr lang="es-ES" sz="2000" b="1" dirty="0"/>
          </a:p>
          <a:p>
            <a:endParaRPr lang="es-ES" b="1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89" y="5868720"/>
            <a:ext cx="2616696" cy="7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359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7963</TotalTime>
  <Words>532</Words>
  <Application>Microsoft Office PowerPoint</Application>
  <PresentationFormat>Panorámica</PresentationFormat>
  <Paragraphs>52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Estado de situación </vt:lpstr>
      <vt:lpstr>Consejo de Ministros Extraordinario            22 de mayo </vt:lpstr>
      <vt:lpstr>Consejo de Ministros Extraordinario            22 de mayo </vt:lpstr>
      <vt:lpstr>Anuncios y medidas</vt:lpstr>
      <vt:lpstr>B.O.E. 22 de mayo  </vt:lpstr>
      <vt:lpstr>Otros documentos de interés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Melo Ayala</dc:creator>
  <cp:lastModifiedBy>María Jesús Luengo</cp:lastModifiedBy>
  <cp:revision>366</cp:revision>
  <dcterms:created xsi:type="dcterms:W3CDTF">2020-03-18T17:09:08Z</dcterms:created>
  <dcterms:modified xsi:type="dcterms:W3CDTF">2020-05-22T13:29:00Z</dcterms:modified>
</cp:coreProperties>
</file>