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8" r:id="rId2"/>
    <p:sldId id="289" r:id="rId3"/>
    <p:sldId id="285" r:id="rId4"/>
    <p:sldId id="259" r:id="rId5"/>
    <p:sldId id="294" r:id="rId6"/>
    <p:sldId id="290" r:id="rId7"/>
    <p:sldId id="291" r:id="rId8"/>
    <p:sldId id="292" r:id="rId9"/>
    <p:sldId id="293" r:id="rId10"/>
    <p:sldId id="275" r:id="rId11"/>
    <p:sldId id="288" r:id="rId12"/>
    <p:sldId id="265" r:id="rId1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31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FADC01-71B4-40D2-AA0B-8AC8957110F1}" type="datetimeFigureOut">
              <a:rPr lang="es-ES" smtClean="0"/>
              <a:t>01/04/2020</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F97713-79D9-4670-B1C5-DAF9DAD4BC49}" type="slidenum">
              <a:rPr lang="es-ES" smtClean="0"/>
              <a:t>‹Nº›</a:t>
            </a:fld>
            <a:endParaRPr lang="es-ES"/>
          </a:p>
        </p:txBody>
      </p:sp>
    </p:spTree>
    <p:extLst>
      <p:ext uri="{BB962C8B-B14F-4D97-AF65-F5344CB8AC3E}">
        <p14:creationId xmlns:p14="http://schemas.microsoft.com/office/powerpoint/2010/main" val="3244439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DF97713-79D9-4670-B1C5-DAF9DAD4BC49}" type="slidenum">
              <a:rPr lang="es-ES" smtClean="0"/>
              <a:t>2</a:t>
            </a:fld>
            <a:endParaRPr lang="es-ES"/>
          </a:p>
        </p:txBody>
      </p:sp>
    </p:spTree>
    <p:extLst>
      <p:ext uri="{BB962C8B-B14F-4D97-AF65-F5344CB8AC3E}">
        <p14:creationId xmlns:p14="http://schemas.microsoft.com/office/powerpoint/2010/main" val="773519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DF97713-79D9-4670-B1C5-DAF9DAD4BC49}" type="slidenum">
              <a:rPr lang="es-ES" smtClean="0"/>
              <a:t>12</a:t>
            </a:fld>
            <a:endParaRPr lang="es-ES"/>
          </a:p>
        </p:txBody>
      </p:sp>
    </p:spTree>
    <p:extLst>
      <p:ext uri="{BB962C8B-B14F-4D97-AF65-F5344CB8AC3E}">
        <p14:creationId xmlns:p14="http://schemas.microsoft.com/office/powerpoint/2010/main" val="3193156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DF97713-79D9-4670-B1C5-DAF9DAD4BC49}" type="slidenum">
              <a:rPr lang="es-ES" smtClean="0"/>
              <a:t>3</a:t>
            </a:fld>
            <a:endParaRPr lang="es-ES"/>
          </a:p>
        </p:txBody>
      </p:sp>
    </p:spTree>
    <p:extLst>
      <p:ext uri="{BB962C8B-B14F-4D97-AF65-F5344CB8AC3E}">
        <p14:creationId xmlns:p14="http://schemas.microsoft.com/office/powerpoint/2010/main" val="1484457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DF97713-79D9-4670-B1C5-DAF9DAD4BC49}" type="slidenum">
              <a:rPr lang="es-ES" smtClean="0"/>
              <a:t>5</a:t>
            </a:fld>
            <a:endParaRPr lang="es-ES"/>
          </a:p>
        </p:txBody>
      </p:sp>
    </p:spTree>
    <p:extLst>
      <p:ext uri="{BB962C8B-B14F-4D97-AF65-F5344CB8AC3E}">
        <p14:creationId xmlns:p14="http://schemas.microsoft.com/office/powerpoint/2010/main" val="1750182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DF97713-79D9-4670-B1C5-DAF9DAD4BC49}" type="slidenum">
              <a:rPr lang="es-ES" smtClean="0"/>
              <a:t>6</a:t>
            </a:fld>
            <a:endParaRPr lang="es-ES"/>
          </a:p>
        </p:txBody>
      </p:sp>
    </p:spTree>
    <p:extLst>
      <p:ext uri="{BB962C8B-B14F-4D97-AF65-F5344CB8AC3E}">
        <p14:creationId xmlns:p14="http://schemas.microsoft.com/office/powerpoint/2010/main" val="1270726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DF97713-79D9-4670-B1C5-DAF9DAD4BC49}" type="slidenum">
              <a:rPr lang="es-ES" smtClean="0"/>
              <a:t>7</a:t>
            </a:fld>
            <a:endParaRPr lang="es-ES"/>
          </a:p>
        </p:txBody>
      </p:sp>
    </p:spTree>
    <p:extLst>
      <p:ext uri="{BB962C8B-B14F-4D97-AF65-F5344CB8AC3E}">
        <p14:creationId xmlns:p14="http://schemas.microsoft.com/office/powerpoint/2010/main" val="804676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DF97713-79D9-4670-B1C5-DAF9DAD4BC49}" type="slidenum">
              <a:rPr lang="es-ES" smtClean="0"/>
              <a:t>8</a:t>
            </a:fld>
            <a:endParaRPr lang="es-ES"/>
          </a:p>
        </p:txBody>
      </p:sp>
    </p:spTree>
    <p:extLst>
      <p:ext uri="{BB962C8B-B14F-4D97-AF65-F5344CB8AC3E}">
        <p14:creationId xmlns:p14="http://schemas.microsoft.com/office/powerpoint/2010/main" val="1443482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DF97713-79D9-4670-B1C5-DAF9DAD4BC49}" type="slidenum">
              <a:rPr lang="es-ES" smtClean="0"/>
              <a:t>9</a:t>
            </a:fld>
            <a:endParaRPr lang="es-ES"/>
          </a:p>
        </p:txBody>
      </p:sp>
    </p:spTree>
    <p:extLst>
      <p:ext uri="{BB962C8B-B14F-4D97-AF65-F5344CB8AC3E}">
        <p14:creationId xmlns:p14="http://schemas.microsoft.com/office/powerpoint/2010/main" val="3091537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DF97713-79D9-4670-B1C5-DAF9DAD4BC49}" type="slidenum">
              <a:rPr lang="es-ES" smtClean="0"/>
              <a:t>10</a:t>
            </a:fld>
            <a:endParaRPr lang="es-ES"/>
          </a:p>
        </p:txBody>
      </p:sp>
    </p:spTree>
    <p:extLst>
      <p:ext uri="{BB962C8B-B14F-4D97-AF65-F5344CB8AC3E}">
        <p14:creationId xmlns:p14="http://schemas.microsoft.com/office/powerpoint/2010/main" val="1327210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DF97713-79D9-4670-B1C5-DAF9DAD4BC49}" type="slidenum">
              <a:rPr lang="es-ES" smtClean="0"/>
              <a:t>11</a:t>
            </a:fld>
            <a:endParaRPr lang="es-ES"/>
          </a:p>
        </p:txBody>
      </p:sp>
    </p:spTree>
    <p:extLst>
      <p:ext uri="{BB962C8B-B14F-4D97-AF65-F5344CB8AC3E}">
        <p14:creationId xmlns:p14="http://schemas.microsoft.com/office/powerpoint/2010/main" val="2924024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B7D88B7F-8EC6-4E4A-A255-C0F01175EF21}" type="datetimeFigureOut">
              <a:rPr lang="es-ES" smtClean="0"/>
              <a:t>01/04/2020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1091192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7D88B7F-8EC6-4E4A-A255-C0F01175EF21}" type="datetimeFigureOut">
              <a:rPr lang="es-ES" smtClean="0"/>
              <a:t>01/04/2020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2850283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7D88B7F-8EC6-4E4A-A255-C0F01175EF21}" type="datetimeFigureOut">
              <a:rPr lang="es-ES" smtClean="0"/>
              <a:t>01/04/2020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4264119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B7D88B7F-8EC6-4E4A-A255-C0F01175EF21}" type="datetimeFigureOut">
              <a:rPr lang="es-ES" smtClean="0"/>
              <a:t>01/04/2020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1397031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B7D88B7F-8EC6-4E4A-A255-C0F01175EF21}" type="datetimeFigureOut">
              <a:rPr lang="es-ES" smtClean="0"/>
              <a:t>01/04/2020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3150893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B7D88B7F-8EC6-4E4A-A255-C0F01175EF21}" type="datetimeFigureOut">
              <a:rPr lang="es-ES" smtClean="0"/>
              <a:t>01/04/2020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1374248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B7D88B7F-8EC6-4E4A-A255-C0F01175EF21}" type="datetimeFigureOut">
              <a:rPr lang="es-ES" smtClean="0"/>
              <a:t>01/04/2020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2328775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B7D88B7F-8EC6-4E4A-A255-C0F01175EF21}" type="datetimeFigureOut">
              <a:rPr lang="es-ES" smtClean="0"/>
              <a:t>01/04/2020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1131012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7D88B7F-8EC6-4E4A-A255-C0F01175EF21}" type="datetimeFigureOut">
              <a:rPr lang="es-ES" smtClean="0"/>
              <a:t>01/04/2020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3749934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7D88B7F-8EC6-4E4A-A255-C0F01175EF21}" type="datetimeFigureOut">
              <a:rPr lang="es-ES" smtClean="0"/>
              <a:t>01/04/2020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3783595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7D88B7F-8EC6-4E4A-A255-C0F01175EF21}" type="datetimeFigureOut">
              <a:rPr lang="es-ES" smtClean="0"/>
              <a:t>01/04/2020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FA522FF-4F5B-4CA2-A344-75B9E8707C1D}" type="slidenum">
              <a:rPr lang="es-ES" smtClean="0"/>
              <a:t>‹Nº›</a:t>
            </a:fld>
            <a:endParaRPr lang="es-ES"/>
          </a:p>
        </p:txBody>
      </p:sp>
    </p:spTree>
    <p:extLst>
      <p:ext uri="{BB962C8B-B14F-4D97-AF65-F5344CB8AC3E}">
        <p14:creationId xmlns:p14="http://schemas.microsoft.com/office/powerpoint/2010/main" val="1609765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58000"/>
          </a:schemeClr>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88B7F-8EC6-4E4A-A255-C0F01175EF21}" type="datetimeFigureOut">
              <a:rPr lang="es-ES" smtClean="0"/>
              <a:t>01/04/2020</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A522FF-4F5B-4CA2-A344-75B9E8707C1D}" type="slidenum">
              <a:rPr lang="es-ES" smtClean="0"/>
              <a:t>‹Nº›</a:t>
            </a:fld>
            <a:endParaRPr lang="es-ES"/>
          </a:p>
        </p:txBody>
      </p:sp>
    </p:spTree>
    <p:extLst>
      <p:ext uri="{BB962C8B-B14F-4D97-AF65-F5344CB8AC3E}">
        <p14:creationId xmlns:p14="http://schemas.microsoft.com/office/powerpoint/2010/main" val="3432316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s://www.boe.es/boe/dias/2020/04/01/pdfs/BOE-A-2020-4211.pdf" TargetMode="External"/><Relationship Id="rId5" Type="http://schemas.openxmlformats.org/officeDocument/2006/relationships/hyperlink" Target="https://www.boe.es/boe/dias/2020/04/01/pdfs/BOE-A-2020-4210.pdf" TargetMode="External"/><Relationship Id="rId4" Type="http://schemas.openxmlformats.org/officeDocument/2006/relationships/hyperlink" Target="https://www.boe.es/boe/dias/2020/04/01/pdfs/BOE-A-2020-4209.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emf"/><Relationship Id="rId4" Type="http://schemas.openxmlformats.org/officeDocument/2006/relationships/hyperlink" Target="https://www.camara.es/sistema-cameral-ante-crisis-coronaviru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emf"/><Relationship Id="rId4" Type="http://schemas.openxmlformats.org/officeDocument/2006/relationships/hyperlink" Target="https://www.mitma.es/transporte-terrestre/punto-de-informacion-de-servicios-de-restauraci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emf"/><Relationship Id="rId4" Type="http://schemas.openxmlformats.org/officeDocument/2006/relationships/hyperlink" Target="https://www.boe.es/boe/dias/2020/04/01/pdfs/BOE-A-2020-4208.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214073" y="2886565"/>
            <a:ext cx="6676079" cy="2382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latin typeface="+mn-lt"/>
              </a:rPr>
              <a:t>Boletín de información diaria sobre el COVID-19 </a:t>
            </a:r>
            <a:br>
              <a:rPr lang="es-ES" b="1" dirty="0">
                <a:latin typeface="+mn-lt"/>
              </a:rPr>
            </a:br>
            <a:r>
              <a:rPr lang="es-ES" b="1" dirty="0">
                <a:latin typeface="+mn-lt"/>
              </a:rPr>
              <a:t>y el Estado de Alarma</a:t>
            </a:r>
          </a:p>
        </p:txBody>
      </p:sp>
      <p:pic>
        <p:nvPicPr>
          <p:cNvPr id="8"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1989" y="5868720"/>
            <a:ext cx="2616696" cy="774000"/>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sp>
        <p:nvSpPr>
          <p:cNvPr id="9" name="CuadroTexto 8"/>
          <p:cNvSpPr txBox="1"/>
          <p:nvPr/>
        </p:nvSpPr>
        <p:spPr>
          <a:xfrm>
            <a:off x="9784080" y="6273388"/>
            <a:ext cx="3213463" cy="369332"/>
          </a:xfrm>
          <a:prstGeom prst="rect">
            <a:avLst/>
          </a:prstGeom>
          <a:noFill/>
        </p:spPr>
        <p:txBody>
          <a:bodyPr wrap="square" rtlCol="0">
            <a:spAutoFit/>
          </a:bodyPr>
          <a:lstStyle/>
          <a:p>
            <a:r>
              <a:rPr lang="es-ES" b="1" dirty="0"/>
              <a:t>19 de marzo de 2020</a:t>
            </a:r>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7"/>
            <a:ext cx="12187646" cy="6854693"/>
          </a:xfrm>
          <a:prstGeom prst="rect">
            <a:avLst/>
          </a:prstGeom>
        </p:spPr>
      </p:pic>
      <p:sp>
        <p:nvSpPr>
          <p:cNvPr id="2" name="Rectángulo 1"/>
          <p:cNvSpPr/>
          <p:nvPr/>
        </p:nvSpPr>
        <p:spPr>
          <a:xfrm>
            <a:off x="283770" y="2716226"/>
            <a:ext cx="6096000" cy="1569660"/>
          </a:xfrm>
          <a:prstGeom prst="rect">
            <a:avLst/>
          </a:prstGeom>
        </p:spPr>
        <p:txBody>
          <a:bodyPr>
            <a:spAutoFit/>
          </a:bodyPr>
          <a:lstStyle/>
          <a:p>
            <a:r>
              <a:rPr lang="es-ES" sz="3200" b="1" dirty="0"/>
              <a:t>Boletín de información diaria </a:t>
            </a:r>
          </a:p>
          <a:p>
            <a:r>
              <a:rPr lang="es-ES" sz="3200" b="1" dirty="0"/>
              <a:t>sobre el COVID-19 </a:t>
            </a:r>
          </a:p>
          <a:p>
            <a:r>
              <a:rPr lang="es-ES" sz="3200" b="1" dirty="0"/>
              <a:t>y el Estado de Alarma</a:t>
            </a:r>
          </a:p>
        </p:txBody>
      </p:sp>
      <p:sp>
        <p:nvSpPr>
          <p:cNvPr id="12" name="CuadroTexto 11"/>
          <p:cNvSpPr txBox="1"/>
          <p:nvPr/>
        </p:nvSpPr>
        <p:spPr>
          <a:xfrm>
            <a:off x="1618809" y="4456225"/>
            <a:ext cx="2259876" cy="369332"/>
          </a:xfrm>
          <a:prstGeom prst="rect">
            <a:avLst/>
          </a:prstGeom>
          <a:noFill/>
        </p:spPr>
        <p:txBody>
          <a:bodyPr wrap="square" rtlCol="0">
            <a:spAutoFit/>
          </a:bodyPr>
          <a:lstStyle/>
          <a:p>
            <a:r>
              <a:rPr lang="es-ES" b="1" dirty="0"/>
              <a:t>1 de abril de 2020</a:t>
            </a:r>
          </a:p>
        </p:txBody>
      </p:sp>
    </p:spTree>
    <p:extLst>
      <p:ext uri="{BB962C8B-B14F-4D97-AF65-F5344CB8AC3E}">
        <p14:creationId xmlns:p14="http://schemas.microsoft.com/office/powerpoint/2010/main" val="1256402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28"/>
            <a:ext cx="12192765" cy="6857572"/>
          </a:xfrm>
          <a:prstGeom prst="rect">
            <a:avLst/>
          </a:prstGeom>
        </p:spPr>
      </p:pic>
      <p:sp>
        <p:nvSpPr>
          <p:cNvPr id="6" name="Rectángulo 5"/>
          <p:cNvSpPr/>
          <p:nvPr/>
        </p:nvSpPr>
        <p:spPr>
          <a:xfrm>
            <a:off x="-2" y="1397037"/>
            <a:ext cx="6748530" cy="3016210"/>
          </a:xfrm>
          <a:prstGeom prst="rect">
            <a:avLst/>
          </a:prstGeom>
        </p:spPr>
        <p:txBody>
          <a:bodyPr wrap="square">
            <a:spAutoFit/>
          </a:bodyPr>
          <a:lstStyle/>
          <a:p>
            <a:pPr marL="457200" indent="-381000">
              <a:spcBef>
                <a:spcPts val="600"/>
              </a:spcBef>
              <a:buSzPts val="2400"/>
              <a:buFontTx/>
              <a:buChar char="▸"/>
            </a:pPr>
            <a:r>
              <a:rPr lang="es-ES" dirty="0">
                <a:latin typeface="Calibri" panose="020F0502020204030204" pitchFamily="34" charset="0"/>
                <a:cs typeface="Calibri" panose="020F0502020204030204" pitchFamily="34" charset="0"/>
                <a:hlinkClick r:id="rId4"/>
              </a:rPr>
              <a:t>Real Decreto-Ley 12/2020 de protección de las víctimas de violencia de género </a:t>
            </a:r>
            <a:r>
              <a:rPr lang="es-ES" dirty="0">
                <a:latin typeface="Calibri" panose="020F0502020204030204" pitchFamily="34" charset="0"/>
                <a:cs typeface="Calibri" panose="020F0502020204030204" pitchFamily="34" charset="0"/>
              </a:rPr>
              <a:t>sobre asistencia, apoyo y seguimiento de las víctimas y sus hijos y la ejecución por parte de las Comunidades Autónomas de los fondos del Pacto de Estado contra la Violencia de Género </a:t>
            </a:r>
          </a:p>
          <a:p>
            <a:pPr marL="457200" indent="-381000">
              <a:spcBef>
                <a:spcPts val="600"/>
              </a:spcBef>
              <a:buSzPts val="2400"/>
              <a:buFontTx/>
              <a:buChar char="▸"/>
            </a:pPr>
            <a:r>
              <a:rPr lang="es-ES" dirty="0">
                <a:latin typeface="Calibri" panose="020F0502020204030204" pitchFamily="34" charset="0"/>
                <a:cs typeface="Calibri" panose="020F0502020204030204" pitchFamily="34" charset="0"/>
                <a:hlinkClick r:id="rId5"/>
              </a:rPr>
              <a:t>Ministerio de Transportes y Movilidad – Títulos y actividades de inspección marítima</a:t>
            </a:r>
            <a:r>
              <a:rPr lang="es-ES" dirty="0">
                <a:latin typeface="Calibri" panose="020F0502020204030204" pitchFamily="34" charset="0"/>
                <a:cs typeface="Calibri" panose="020F0502020204030204" pitchFamily="34" charset="0"/>
              </a:rPr>
              <a:t>  sobre embarcaciones de recreo</a:t>
            </a:r>
          </a:p>
          <a:p>
            <a:pPr marL="457200" indent="-381000">
              <a:spcBef>
                <a:spcPts val="600"/>
              </a:spcBef>
              <a:buSzPts val="2400"/>
              <a:buFontTx/>
              <a:buChar char="▸"/>
            </a:pPr>
            <a:r>
              <a:rPr lang="es-ES" dirty="0">
                <a:latin typeface="Calibri" panose="020F0502020204030204" pitchFamily="34" charset="0"/>
                <a:cs typeface="Calibri" panose="020F0502020204030204" pitchFamily="34" charset="0"/>
                <a:hlinkClick r:id="rId6"/>
              </a:rPr>
              <a:t>Ministerio de Sanidad – Servicios esenciales</a:t>
            </a:r>
            <a:r>
              <a:rPr lang="es-ES" dirty="0">
                <a:latin typeface="Calibri" panose="020F0502020204030204" pitchFamily="34" charset="0"/>
                <a:cs typeface="Calibri" panose="020F0502020204030204" pitchFamily="34" charset="0"/>
              </a:rPr>
              <a:t>. Orden Ministerial que detalla la relación de centros, establecimientos y servicios sanitarios considerados como esenciales</a:t>
            </a:r>
          </a:p>
        </p:txBody>
      </p:sp>
      <p:sp>
        <p:nvSpPr>
          <p:cNvPr id="12" name="Marcador de número de diapositiva 11"/>
          <p:cNvSpPr>
            <a:spLocks noGrp="1"/>
          </p:cNvSpPr>
          <p:nvPr>
            <p:ph type="sldNum" sz="quarter" idx="12"/>
          </p:nvPr>
        </p:nvSpPr>
        <p:spPr/>
        <p:txBody>
          <a:bodyPr/>
          <a:lstStyle/>
          <a:p>
            <a:fld id="{DFA522FF-4F5B-4CA2-A344-75B9E8707C1D}" type="slidenum">
              <a:rPr lang="es-ES" smtClean="0"/>
              <a:t>10</a:t>
            </a:fld>
            <a:endParaRPr lang="es-ES"/>
          </a:p>
        </p:txBody>
      </p:sp>
      <p:pic>
        <p:nvPicPr>
          <p:cNvPr id="13"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61989" y="5868720"/>
            <a:ext cx="2616696" cy="774000"/>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sp>
        <p:nvSpPr>
          <p:cNvPr id="16" name="Rectángulo 15"/>
          <p:cNvSpPr/>
          <p:nvPr/>
        </p:nvSpPr>
        <p:spPr>
          <a:xfrm>
            <a:off x="0" y="-27485"/>
            <a:ext cx="5917474" cy="743298"/>
          </a:xfrm>
          <a:prstGeom prst="rect">
            <a:avLst/>
          </a:prstGeom>
          <a:solidFill>
            <a:srgbClr val="B93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Título 1"/>
          <p:cNvSpPr>
            <a:spLocks noGrp="1"/>
          </p:cNvSpPr>
          <p:nvPr>
            <p:ph type="title"/>
          </p:nvPr>
        </p:nvSpPr>
        <p:spPr>
          <a:xfrm>
            <a:off x="545346" y="37543"/>
            <a:ext cx="7710380" cy="669067"/>
          </a:xfrm>
        </p:spPr>
        <p:txBody>
          <a:bodyPr>
            <a:normAutofit/>
          </a:bodyPr>
          <a:lstStyle/>
          <a:p>
            <a:r>
              <a:rPr lang="es-ES" sz="4000" b="1" dirty="0">
                <a:solidFill>
                  <a:schemeClr val="bg1"/>
                </a:solidFill>
              </a:rPr>
              <a:t>B.O.E. 31 de marzo</a:t>
            </a:r>
          </a:p>
        </p:txBody>
      </p:sp>
    </p:spTree>
    <p:extLst>
      <p:ext uri="{BB962C8B-B14F-4D97-AF65-F5344CB8AC3E}">
        <p14:creationId xmlns:p14="http://schemas.microsoft.com/office/powerpoint/2010/main" val="20308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28"/>
            <a:ext cx="12192765" cy="6857572"/>
          </a:xfrm>
          <a:prstGeom prst="rect">
            <a:avLst/>
          </a:prstGeom>
        </p:spPr>
      </p:pic>
      <p:sp>
        <p:nvSpPr>
          <p:cNvPr id="4" name="CuadroTexto 3"/>
          <p:cNvSpPr txBox="1"/>
          <p:nvPr/>
        </p:nvSpPr>
        <p:spPr>
          <a:xfrm>
            <a:off x="365282" y="1074723"/>
            <a:ext cx="5731099" cy="4708981"/>
          </a:xfrm>
          <a:prstGeom prst="rect">
            <a:avLst/>
          </a:prstGeom>
          <a:noFill/>
        </p:spPr>
        <p:txBody>
          <a:bodyPr wrap="square" rtlCol="0">
            <a:spAutoFit/>
          </a:bodyPr>
          <a:lstStyle/>
          <a:p>
            <a:r>
              <a:rPr lang="es-ES" sz="2000" dirty="0"/>
              <a:t>“La evolución del enfermos hospitalizados y de  ingresados en UCI va disminuyendo. El caballo de batalla ya no es alcanzar el pico, sino que el Sistema Nacional de Salud pueda garantizar la asistencia sanitaria todos los pacientes que lo necesiten”. </a:t>
            </a:r>
            <a:r>
              <a:rPr lang="es-ES" sz="2000" i="1" dirty="0"/>
              <a:t>(Fernando Simón, Coordinador del Centro de Alertas y </a:t>
            </a:r>
            <a:r>
              <a:rPr lang="es-ES" sz="2000" i="1"/>
              <a:t>Emergencias Sanitarias)</a:t>
            </a:r>
            <a:endParaRPr lang="es-ES" sz="2000" i="1" dirty="0"/>
          </a:p>
          <a:p>
            <a:endParaRPr lang="es-ES" sz="2000" i="1" dirty="0"/>
          </a:p>
          <a:p>
            <a:r>
              <a:rPr lang="es-ES" sz="2000" dirty="0"/>
              <a:t>“Debo hacerles una doble confidencia: me siento orgulloso de ser español, por la respuesta de toda la ciudadanía a esta situación, y por estar al frente de las Fuerzas Armadas que prestan servicio apoyando donde se nos necesita”. </a:t>
            </a:r>
            <a:r>
              <a:rPr lang="es-ES" sz="2000" i="1" dirty="0"/>
              <a:t>(General Miguel Villarroya, JEMAD)</a:t>
            </a:r>
          </a:p>
          <a:p>
            <a:endParaRPr lang="es-ES" sz="2000" i="1" dirty="0"/>
          </a:p>
        </p:txBody>
      </p:sp>
      <p:pic>
        <p:nvPicPr>
          <p:cNvPr id="9"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1989" y="5868720"/>
            <a:ext cx="2616696" cy="774000"/>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spTree>
    <p:extLst>
      <p:ext uri="{BB962C8B-B14F-4D97-AF65-F5344CB8AC3E}">
        <p14:creationId xmlns:p14="http://schemas.microsoft.com/office/powerpoint/2010/main" val="8898011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chemeClr val="bg1">
            <a:alpha val="50000"/>
          </a:schemeClr>
        </a:solidFill>
        <a:effectLst/>
      </p:bgPr>
    </p:bg>
    <p:spTree>
      <p:nvGrpSpPr>
        <p:cNvPr id="1" name=""/>
        <p:cNvGrpSpPr/>
        <p:nvPr/>
      </p:nvGrpSpPr>
      <p:grpSpPr>
        <a:xfrm>
          <a:off x="0" y="0"/>
          <a:ext cx="0" cy="0"/>
          <a:chOff x="0" y="0"/>
          <a:chExt cx="0" cy="0"/>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28"/>
            <a:ext cx="12192765" cy="6857572"/>
          </a:xfrm>
          <a:prstGeom prst="rect">
            <a:avLst/>
          </a:prstGeom>
        </p:spPr>
      </p:pic>
      <p:sp>
        <p:nvSpPr>
          <p:cNvPr id="4" name="CuadroTexto 3"/>
          <p:cNvSpPr txBox="1"/>
          <p:nvPr/>
        </p:nvSpPr>
        <p:spPr>
          <a:xfrm>
            <a:off x="759713" y="1672690"/>
            <a:ext cx="4607333" cy="2831544"/>
          </a:xfrm>
          <a:prstGeom prst="rect">
            <a:avLst/>
          </a:prstGeom>
          <a:noFill/>
        </p:spPr>
        <p:txBody>
          <a:bodyPr wrap="square" rtlCol="0">
            <a:spAutoFit/>
          </a:bodyPr>
          <a:lstStyle/>
          <a:p>
            <a:r>
              <a:rPr lang="es-ES" sz="2000" dirty="0"/>
              <a:t>Y recuerda que puedes consultar el detalle de todas las actuaciones de la red de Cámaras Territoriales para empresas y </a:t>
            </a:r>
            <a:r>
              <a:rPr lang="es-ES" sz="2000"/>
              <a:t>ciudadanos aquí:</a:t>
            </a:r>
            <a:endParaRPr lang="es-ES" sz="2000" dirty="0"/>
          </a:p>
          <a:p>
            <a:endParaRPr lang="es-ES" sz="2000" b="1" dirty="0">
              <a:hlinkClick r:id="rId4"/>
            </a:endParaRPr>
          </a:p>
          <a:p>
            <a:r>
              <a:rPr lang="es-ES" sz="2000" b="1" dirty="0">
                <a:hlinkClick r:id="rId4"/>
              </a:rPr>
              <a:t>Toda la información sobre el COVID-19 de Cámara de España y la red de Cámaras de Comercio </a:t>
            </a:r>
            <a:endParaRPr lang="es-ES" sz="2000" b="1" dirty="0"/>
          </a:p>
          <a:p>
            <a:endParaRPr lang="es-ES" b="1" dirty="0"/>
          </a:p>
        </p:txBody>
      </p:sp>
      <p:pic>
        <p:nvPicPr>
          <p:cNvPr id="9"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1989" y="5868720"/>
            <a:ext cx="2616696" cy="774000"/>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43591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28"/>
            <a:ext cx="12192765" cy="6857572"/>
          </a:xfrm>
          <a:prstGeom prst="rect">
            <a:avLst/>
          </a:prstGeom>
        </p:spPr>
      </p:pic>
      <p:sp>
        <p:nvSpPr>
          <p:cNvPr id="6" name="Rectángulo 5"/>
          <p:cNvSpPr/>
          <p:nvPr/>
        </p:nvSpPr>
        <p:spPr>
          <a:xfrm>
            <a:off x="-2" y="913140"/>
            <a:ext cx="6452315" cy="4124206"/>
          </a:xfrm>
          <a:prstGeom prst="rect">
            <a:avLst/>
          </a:prstGeom>
        </p:spPr>
        <p:txBody>
          <a:bodyPr wrap="square">
            <a:spAutoFit/>
          </a:bodyPr>
          <a:lstStyle/>
          <a:p>
            <a:pPr marL="457200" indent="-381000">
              <a:spcBef>
                <a:spcPts val="600"/>
              </a:spcBef>
              <a:buSzPts val="2400"/>
              <a:buFontTx/>
              <a:buChar char="▸"/>
            </a:pPr>
            <a:r>
              <a:rPr lang="es-ES" dirty="0">
                <a:latin typeface="Calibri" panose="020F0502020204030204" pitchFamily="34" charset="0"/>
                <a:cs typeface="Calibri" panose="020F0502020204030204" pitchFamily="34" charset="0"/>
              </a:rPr>
              <a:t>El número de contagios crece a la tasa más baja de las últimas semanas: un 8 %. El incremento en el número de fallecidos responde a casos diagnosticados hace 2 o 3 semanas </a:t>
            </a:r>
          </a:p>
          <a:p>
            <a:pPr marL="457200" indent="-381000">
              <a:spcBef>
                <a:spcPts val="600"/>
              </a:spcBef>
              <a:buSzPts val="2400"/>
              <a:buFontTx/>
              <a:buChar char="▸"/>
            </a:pPr>
            <a:r>
              <a:rPr lang="es-ES" dirty="0">
                <a:latin typeface="Calibri" panose="020F0502020204030204" pitchFamily="34" charset="0"/>
                <a:cs typeface="Calibri" panose="020F0502020204030204" pitchFamily="34" charset="0"/>
              </a:rPr>
              <a:t>El Real Decreto de permisos retribuidos recuperables ha provocado un descenso aun mayor de la movilidad, con una reducción de los accesos en vehículo privado a Barcelona del 79 % (fue del 71 % la semana pasada) o del 78 % en Madrid (fue del 69 % la semana anterior) </a:t>
            </a:r>
          </a:p>
          <a:p>
            <a:pPr marL="457200" indent="-381000">
              <a:spcBef>
                <a:spcPts val="600"/>
              </a:spcBef>
              <a:buSzPts val="2400"/>
              <a:buFontTx/>
              <a:buChar char="▸"/>
            </a:pPr>
            <a:r>
              <a:rPr lang="es-ES" dirty="0">
                <a:latin typeface="Calibri" panose="020F0502020204030204" pitchFamily="34" charset="0"/>
                <a:cs typeface="Calibri" panose="020F0502020204030204" pitchFamily="34" charset="0"/>
              </a:rPr>
              <a:t>República Checa, Letonia, Luxemburgo y Turquía han respondido a la petición del Gobierno de España a la OTAN de material sanitario para la lucha contra el COVID-19. Japón ha enviado también material Esta mañana ha llegado un envío de 22 toneladas de equipos de protección individual a la Base de Torrejón</a:t>
            </a:r>
          </a:p>
        </p:txBody>
      </p:sp>
      <p:sp>
        <p:nvSpPr>
          <p:cNvPr id="12" name="Marcador de número de diapositiva 11"/>
          <p:cNvSpPr>
            <a:spLocks noGrp="1"/>
          </p:cNvSpPr>
          <p:nvPr>
            <p:ph type="sldNum" sz="quarter" idx="12"/>
          </p:nvPr>
        </p:nvSpPr>
        <p:spPr/>
        <p:txBody>
          <a:bodyPr/>
          <a:lstStyle/>
          <a:p>
            <a:fld id="{DFA522FF-4F5B-4CA2-A344-75B9E8707C1D}" type="slidenum">
              <a:rPr lang="es-ES" smtClean="0"/>
              <a:t>2</a:t>
            </a:fld>
            <a:endParaRPr lang="es-ES"/>
          </a:p>
        </p:txBody>
      </p:sp>
      <p:pic>
        <p:nvPicPr>
          <p:cNvPr id="1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1989" y="5868720"/>
            <a:ext cx="2616696" cy="774000"/>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sp>
        <p:nvSpPr>
          <p:cNvPr id="16" name="Rectángulo 15"/>
          <p:cNvSpPr/>
          <p:nvPr/>
        </p:nvSpPr>
        <p:spPr>
          <a:xfrm>
            <a:off x="0" y="1"/>
            <a:ext cx="5917474" cy="743298"/>
          </a:xfrm>
          <a:prstGeom prst="rect">
            <a:avLst/>
          </a:prstGeom>
          <a:solidFill>
            <a:srgbClr val="B93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Título 1"/>
          <p:cNvSpPr>
            <a:spLocks noGrp="1"/>
          </p:cNvSpPr>
          <p:nvPr>
            <p:ph type="title"/>
          </p:nvPr>
        </p:nvSpPr>
        <p:spPr>
          <a:xfrm>
            <a:off x="545346" y="37543"/>
            <a:ext cx="7710380" cy="669067"/>
          </a:xfrm>
        </p:spPr>
        <p:txBody>
          <a:bodyPr>
            <a:normAutofit/>
          </a:bodyPr>
          <a:lstStyle/>
          <a:p>
            <a:r>
              <a:rPr lang="es-ES" sz="4000" b="1" dirty="0">
                <a:solidFill>
                  <a:schemeClr val="bg1"/>
                </a:solidFill>
              </a:rPr>
              <a:t>Estado de situación </a:t>
            </a:r>
          </a:p>
        </p:txBody>
      </p:sp>
    </p:spTree>
    <p:extLst>
      <p:ext uri="{BB962C8B-B14F-4D97-AF65-F5344CB8AC3E}">
        <p14:creationId xmlns:p14="http://schemas.microsoft.com/office/powerpoint/2010/main" val="4151014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28"/>
            <a:ext cx="12192765" cy="6857572"/>
          </a:xfrm>
          <a:prstGeom prst="rect">
            <a:avLst/>
          </a:prstGeom>
        </p:spPr>
      </p:pic>
      <p:sp>
        <p:nvSpPr>
          <p:cNvPr id="6" name="Rectángulo 5"/>
          <p:cNvSpPr/>
          <p:nvPr/>
        </p:nvSpPr>
        <p:spPr>
          <a:xfrm>
            <a:off x="-2" y="1113572"/>
            <a:ext cx="6452315" cy="4755148"/>
          </a:xfrm>
          <a:prstGeom prst="rect">
            <a:avLst/>
          </a:prstGeom>
        </p:spPr>
        <p:txBody>
          <a:bodyPr wrap="square">
            <a:spAutoFit/>
          </a:bodyPr>
          <a:lstStyle/>
          <a:p>
            <a:pPr marL="457200" indent="-381000">
              <a:spcBef>
                <a:spcPts val="600"/>
              </a:spcBef>
              <a:buSzPts val="2400"/>
              <a:buFontTx/>
              <a:buChar char="▸"/>
            </a:pPr>
            <a:r>
              <a:rPr lang="es-ES" dirty="0">
                <a:latin typeface="Calibri" panose="020F0502020204030204" pitchFamily="34" charset="0"/>
                <a:cs typeface="Calibri" panose="020F0502020204030204" pitchFamily="34" charset="0"/>
              </a:rPr>
              <a:t>El Ministerio de Transportes y Movilidad ha creado en su web un </a:t>
            </a:r>
            <a:r>
              <a:rPr lang="es-ES" dirty="0">
                <a:latin typeface="Calibri" panose="020F0502020204030204" pitchFamily="34" charset="0"/>
                <a:cs typeface="Calibri" panose="020F0502020204030204" pitchFamily="34" charset="0"/>
                <a:hlinkClick r:id="rId4"/>
              </a:rPr>
              <a:t>punto de información </a:t>
            </a:r>
            <a:r>
              <a:rPr lang="es-ES" dirty="0">
                <a:latin typeface="Calibri" panose="020F0502020204030204" pitchFamily="34" charset="0"/>
                <a:cs typeface="Calibri" panose="020F0502020204030204" pitchFamily="34" charset="0"/>
              </a:rPr>
              <a:t>sobre servicios de restauración y comida caliente abiertos para los trabajadores de las Fuerzas de Seguridad del Estado y transporte de mercancías que realicen su labor por carretera </a:t>
            </a:r>
          </a:p>
          <a:p>
            <a:pPr marL="457200" indent="-381000">
              <a:spcBef>
                <a:spcPts val="600"/>
              </a:spcBef>
              <a:buSzPts val="2400"/>
              <a:buFontTx/>
              <a:buChar char="▸"/>
            </a:pPr>
            <a:r>
              <a:rPr lang="es-ES" dirty="0">
                <a:latin typeface="Calibri" panose="020F0502020204030204" pitchFamily="34" charset="0"/>
                <a:cs typeface="Calibri" panose="020F0502020204030204" pitchFamily="34" charset="0"/>
              </a:rPr>
              <a:t>Desde el Ministerio de Transportes y Movilidad se recuerda que el transporte de mercancías es considerado servicio esencial y, por tanto, su actividad no está sujeta al Real Decreto sobre permisos retribuidos recuperables</a:t>
            </a:r>
          </a:p>
          <a:p>
            <a:pPr marL="457200" indent="-381000">
              <a:spcBef>
                <a:spcPts val="600"/>
              </a:spcBef>
              <a:buSzPts val="2400"/>
              <a:buFontTx/>
              <a:buChar char="▸"/>
            </a:pPr>
            <a:r>
              <a:rPr lang="es-ES" dirty="0">
                <a:latin typeface="Calibri" panose="020F0502020204030204" pitchFamily="34" charset="0"/>
                <a:cs typeface="Calibri" panose="020F0502020204030204" pitchFamily="34" charset="0"/>
              </a:rPr>
              <a:t>Las unidades de persecución de la ciberdelincuencia de Guardia Civil y Policía Nacional alertan de dos fraudes  detectados en las últimas horas: un perfil falso en una red social que vende vacunas contra el coronavirus y un </a:t>
            </a:r>
            <a:r>
              <a:rPr lang="es-ES" dirty="0" err="1">
                <a:latin typeface="Calibri" panose="020F0502020204030204" pitchFamily="34" charset="0"/>
                <a:cs typeface="Calibri" panose="020F0502020204030204" pitchFamily="34" charset="0"/>
              </a:rPr>
              <a:t>phising</a:t>
            </a:r>
            <a:r>
              <a:rPr lang="es-ES" dirty="0">
                <a:latin typeface="Calibri" panose="020F0502020204030204" pitchFamily="34" charset="0"/>
                <a:cs typeface="Calibri" panose="020F0502020204030204" pitchFamily="34" charset="0"/>
              </a:rPr>
              <a:t> masivo que suplanta la identidad de una plataforma de contenidos de televisión y pide actualizar los datos personales</a:t>
            </a:r>
          </a:p>
          <a:p>
            <a:pPr marL="457200" indent="-381000">
              <a:spcBef>
                <a:spcPts val="600"/>
              </a:spcBef>
              <a:buSzPts val="2400"/>
              <a:buFontTx/>
              <a:buChar char="▸"/>
            </a:pPr>
            <a:endParaRPr lang="es-ES" dirty="0">
              <a:latin typeface="Calibri" panose="020F0502020204030204" pitchFamily="34" charset="0"/>
              <a:cs typeface="Calibri" panose="020F0502020204030204" pitchFamily="34" charset="0"/>
            </a:endParaRPr>
          </a:p>
        </p:txBody>
      </p:sp>
      <p:sp>
        <p:nvSpPr>
          <p:cNvPr id="12" name="Marcador de número de diapositiva 11"/>
          <p:cNvSpPr>
            <a:spLocks noGrp="1"/>
          </p:cNvSpPr>
          <p:nvPr>
            <p:ph type="sldNum" sz="quarter" idx="12"/>
          </p:nvPr>
        </p:nvSpPr>
        <p:spPr/>
        <p:txBody>
          <a:bodyPr/>
          <a:lstStyle/>
          <a:p>
            <a:fld id="{DFA522FF-4F5B-4CA2-A344-75B9E8707C1D}" type="slidenum">
              <a:rPr lang="es-ES" smtClean="0"/>
              <a:t>3</a:t>
            </a:fld>
            <a:endParaRPr lang="es-ES"/>
          </a:p>
        </p:txBody>
      </p:sp>
      <p:pic>
        <p:nvPicPr>
          <p:cNvPr id="13"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1989" y="5868720"/>
            <a:ext cx="2616696" cy="774000"/>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sp>
        <p:nvSpPr>
          <p:cNvPr id="16" name="Rectángulo 15"/>
          <p:cNvSpPr/>
          <p:nvPr/>
        </p:nvSpPr>
        <p:spPr>
          <a:xfrm>
            <a:off x="0" y="1"/>
            <a:ext cx="5917474" cy="743298"/>
          </a:xfrm>
          <a:prstGeom prst="rect">
            <a:avLst/>
          </a:prstGeom>
          <a:solidFill>
            <a:srgbClr val="B93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Título 1"/>
          <p:cNvSpPr>
            <a:spLocks noGrp="1"/>
          </p:cNvSpPr>
          <p:nvPr>
            <p:ph type="title"/>
          </p:nvPr>
        </p:nvSpPr>
        <p:spPr>
          <a:xfrm>
            <a:off x="545346" y="37543"/>
            <a:ext cx="7710380" cy="669067"/>
          </a:xfrm>
        </p:spPr>
        <p:txBody>
          <a:bodyPr>
            <a:normAutofit/>
          </a:bodyPr>
          <a:lstStyle/>
          <a:p>
            <a:r>
              <a:rPr lang="es-ES" sz="4000" b="1" dirty="0">
                <a:solidFill>
                  <a:schemeClr val="bg1"/>
                </a:solidFill>
              </a:rPr>
              <a:t>Estado de situación </a:t>
            </a:r>
          </a:p>
        </p:txBody>
      </p:sp>
    </p:spTree>
    <p:extLst>
      <p:ext uri="{BB962C8B-B14F-4D97-AF65-F5344CB8AC3E}">
        <p14:creationId xmlns:p14="http://schemas.microsoft.com/office/powerpoint/2010/main" val="1124355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28"/>
            <a:ext cx="12192765" cy="6857572"/>
          </a:xfrm>
          <a:prstGeom prst="rect">
            <a:avLst/>
          </a:prstGeom>
        </p:spPr>
      </p:pic>
      <p:sp>
        <p:nvSpPr>
          <p:cNvPr id="2" name="Título 1"/>
          <p:cNvSpPr>
            <a:spLocks noGrp="1"/>
          </p:cNvSpPr>
          <p:nvPr>
            <p:ph type="title"/>
          </p:nvPr>
        </p:nvSpPr>
        <p:spPr>
          <a:xfrm>
            <a:off x="1261989" y="2491512"/>
            <a:ext cx="5627840" cy="1320819"/>
          </a:xfrm>
        </p:spPr>
        <p:txBody>
          <a:bodyPr>
            <a:normAutofit/>
          </a:bodyPr>
          <a:lstStyle/>
          <a:p>
            <a:r>
              <a:rPr lang="es-ES" sz="5400" b="1" dirty="0"/>
              <a:t>Anuncios y medidas</a:t>
            </a:r>
          </a:p>
        </p:txBody>
      </p:sp>
      <p:pic>
        <p:nvPicPr>
          <p:cNvPr id="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1989" y="5868720"/>
            <a:ext cx="2616696" cy="774000"/>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1477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28"/>
            <a:ext cx="12192765" cy="6857572"/>
          </a:xfrm>
          <a:prstGeom prst="rect">
            <a:avLst/>
          </a:prstGeom>
        </p:spPr>
      </p:pic>
      <p:sp>
        <p:nvSpPr>
          <p:cNvPr id="6" name="Rectángulo 5"/>
          <p:cNvSpPr/>
          <p:nvPr/>
        </p:nvSpPr>
        <p:spPr>
          <a:xfrm>
            <a:off x="-2" y="844267"/>
            <a:ext cx="6748530" cy="5555367"/>
          </a:xfrm>
          <a:prstGeom prst="rect">
            <a:avLst/>
          </a:prstGeom>
        </p:spPr>
        <p:txBody>
          <a:bodyPr wrap="square">
            <a:spAutoFit/>
          </a:bodyPr>
          <a:lstStyle/>
          <a:p>
            <a:pPr marL="457200" indent="-381000">
              <a:spcBef>
                <a:spcPts val="600"/>
              </a:spcBef>
              <a:buSzPts val="2400"/>
              <a:buFontTx/>
              <a:buChar char="▸"/>
            </a:pPr>
            <a:r>
              <a:rPr lang="es-ES" dirty="0">
                <a:latin typeface="Calibri" panose="020F0502020204030204" pitchFamily="34" charset="0"/>
                <a:cs typeface="Calibri" panose="020F0502020204030204" pitchFamily="34" charset="0"/>
                <a:hlinkClick r:id="rId4"/>
              </a:rPr>
              <a:t>Real Decreto-Ley 11/2020 de medidas urgentes complementarias en el ámbito social y económico</a:t>
            </a:r>
            <a:endParaRPr lang="es-ES" dirty="0">
              <a:latin typeface="Calibri" panose="020F0502020204030204" pitchFamily="34" charset="0"/>
              <a:cs typeface="Calibri" panose="020F0502020204030204" pitchFamily="34" charset="0"/>
            </a:endParaRPr>
          </a:p>
          <a:p>
            <a:pPr marL="914400" lvl="1" indent="-381000">
              <a:spcBef>
                <a:spcPts val="600"/>
              </a:spcBef>
              <a:buSzPts val="2400"/>
              <a:buFontTx/>
              <a:buChar char="▸"/>
            </a:pPr>
            <a:r>
              <a:rPr lang="es-ES" sz="1600" b="1" dirty="0">
                <a:latin typeface="Calibri" panose="020F0502020204030204" pitchFamily="34" charset="0"/>
                <a:cs typeface="Calibri" panose="020F0502020204030204" pitchFamily="34" charset="0"/>
              </a:rPr>
              <a:t>Apoyo a trabajadores, consumidores, familias y colectivos vulnerables</a:t>
            </a:r>
          </a:p>
          <a:p>
            <a:pPr marL="1371600" lvl="2" indent="-381000">
              <a:spcBef>
                <a:spcPts val="600"/>
              </a:spcBef>
              <a:buSzPts val="2400"/>
              <a:buFontTx/>
              <a:buChar char="▸"/>
            </a:pPr>
            <a:r>
              <a:rPr lang="es-ES" sz="1400" dirty="0">
                <a:latin typeface="Calibri" panose="020F0502020204030204" pitchFamily="34" charset="0"/>
                <a:cs typeface="Calibri" panose="020F0502020204030204" pitchFamily="34" charset="0"/>
              </a:rPr>
              <a:t>Suspensión de lanzamientos para hogares vulnerables sin alternativa habitacional</a:t>
            </a:r>
          </a:p>
          <a:p>
            <a:pPr marL="1371600" lvl="2" indent="-381000">
              <a:spcBef>
                <a:spcPts val="600"/>
              </a:spcBef>
              <a:buSzPts val="2400"/>
              <a:buFontTx/>
              <a:buChar char="▸"/>
            </a:pPr>
            <a:r>
              <a:rPr lang="es-ES" sz="1400" dirty="0">
                <a:latin typeface="Calibri" panose="020F0502020204030204" pitchFamily="34" charset="0"/>
                <a:cs typeface="Calibri" panose="020F0502020204030204" pitchFamily="34" charset="0"/>
              </a:rPr>
              <a:t>Prórroga extraordinaria de los contratos de arrendamiento de vivienda habitual</a:t>
            </a:r>
          </a:p>
          <a:p>
            <a:pPr marL="1371600" lvl="2" indent="-381000">
              <a:spcBef>
                <a:spcPts val="600"/>
              </a:spcBef>
              <a:buSzPts val="2400"/>
              <a:buFontTx/>
              <a:buChar char="▸"/>
            </a:pPr>
            <a:r>
              <a:rPr lang="es-ES" sz="1400" dirty="0"/>
              <a:t>Moratoria de la deuda arrendaticia de la vivienda habitual para personas en situación de vulnerabilidad económica</a:t>
            </a:r>
          </a:p>
          <a:p>
            <a:pPr marL="1371600" lvl="2" indent="-381000">
              <a:spcBef>
                <a:spcPts val="600"/>
              </a:spcBef>
              <a:buSzPts val="2400"/>
              <a:buFontTx/>
              <a:buChar char="▸"/>
            </a:pPr>
            <a:r>
              <a:rPr lang="es-ES" sz="1400" dirty="0">
                <a:latin typeface="Calibri" panose="020F0502020204030204" pitchFamily="34" charset="0"/>
                <a:cs typeface="Calibri" panose="020F0502020204030204" pitchFamily="34" charset="0"/>
              </a:rPr>
              <a:t>Línea de avales del Estado y el ICO para el pago de alquileres</a:t>
            </a:r>
          </a:p>
          <a:p>
            <a:pPr marL="1371600" lvl="2" indent="-381000">
              <a:spcBef>
                <a:spcPts val="600"/>
              </a:spcBef>
              <a:buSzPts val="2400"/>
              <a:buFontTx/>
              <a:buChar char="▸"/>
            </a:pPr>
            <a:r>
              <a:rPr lang="es-ES" sz="1400" dirty="0">
                <a:latin typeface="Calibri" panose="020F0502020204030204" pitchFamily="34" charset="0"/>
                <a:cs typeface="Calibri" panose="020F0502020204030204" pitchFamily="34" charset="0"/>
              </a:rPr>
              <a:t>Ampliación a 3 meses de la moratoria de la deuda hipotecaria para la adquisición de vivienda habitual </a:t>
            </a:r>
          </a:p>
          <a:p>
            <a:pPr marL="1371600" lvl="2" indent="-381000">
              <a:spcBef>
                <a:spcPts val="600"/>
              </a:spcBef>
              <a:buSzPts val="2400"/>
              <a:buFontTx/>
              <a:buChar char="▸"/>
            </a:pPr>
            <a:r>
              <a:rPr lang="es-ES" sz="1400" dirty="0">
                <a:latin typeface="Calibri" panose="020F0502020204030204" pitchFamily="34" charset="0"/>
                <a:cs typeface="Calibri" panose="020F0502020204030204" pitchFamily="34" charset="0"/>
              </a:rPr>
              <a:t>Extensión a los locales de trabajo de autónomos, empresarios y profesionales de la moratoria de la deuda hipotecaria</a:t>
            </a:r>
          </a:p>
          <a:p>
            <a:pPr marL="1371600" lvl="2" indent="-381000">
              <a:spcBef>
                <a:spcPts val="600"/>
              </a:spcBef>
              <a:buSzPts val="2400"/>
              <a:buFontTx/>
              <a:buChar char="▸"/>
            </a:pPr>
            <a:r>
              <a:rPr lang="es-ES" sz="1400" dirty="0">
                <a:latin typeface="Calibri" panose="020F0502020204030204" pitchFamily="34" charset="0"/>
                <a:cs typeface="Calibri" panose="020F0502020204030204" pitchFamily="34" charset="0"/>
              </a:rPr>
              <a:t>Nuevas definiciones de los conceptos “umbral de vulnerabilidad” y “gastos y suministros básicos”</a:t>
            </a:r>
          </a:p>
          <a:p>
            <a:pPr marL="1371600" lvl="2" indent="-381000">
              <a:spcBef>
                <a:spcPts val="600"/>
              </a:spcBef>
              <a:buSzPts val="2400"/>
              <a:buFontTx/>
              <a:buChar char="▸"/>
            </a:pPr>
            <a:r>
              <a:rPr lang="es-ES" sz="1400" dirty="0">
                <a:latin typeface="Calibri" panose="020F0502020204030204" pitchFamily="34" charset="0"/>
                <a:cs typeface="Calibri" panose="020F0502020204030204" pitchFamily="34" charset="0"/>
              </a:rPr>
              <a:t>Moratoria crediticia a los préstamos no hipotecarios </a:t>
            </a:r>
          </a:p>
          <a:p>
            <a:pPr marL="457200" indent="-381000">
              <a:spcBef>
                <a:spcPts val="600"/>
              </a:spcBef>
              <a:buSzPts val="2400"/>
              <a:buFontTx/>
              <a:buChar char="▸"/>
            </a:pPr>
            <a:endParaRPr lang="es-ES" dirty="0">
              <a:latin typeface="Calibri" panose="020F0502020204030204" pitchFamily="34" charset="0"/>
              <a:cs typeface="Calibri" panose="020F0502020204030204" pitchFamily="34" charset="0"/>
            </a:endParaRPr>
          </a:p>
          <a:p>
            <a:pPr marL="76200">
              <a:spcBef>
                <a:spcPts val="600"/>
              </a:spcBef>
              <a:buSzPts val="2400"/>
            </a:pPr>
            <a:endParaRPr lang="es-ES" dirty="0">
              <a:latin typeface="Calibri" panose="020F0502020204030204" pitchFamily="34" charset="0"/>
              <a:cs typeface="Calibri" panose="020F0502020204030204" pitchFamily="34" charset="0"/>
            </a:endParaRPr>
          </a:p>
        </p:txBody>
      </p:sp>
      <p:sp>
        <p:nvSpPr>
          <p:cNvPr id="12" name="Marcador de número de diapositiva 11"/>
          <p:cNvSpPr>
            <a:spLocks noGrp="1"/>
          </p:cNvSpPr>
          <p:nvPr>
            <p:ph type="sldNum" sz="quarter" idx="12"/>
          </p:nvPr>
        </p:nvSpPr>
        <p:spPr/>
        <p:txBody>
          <a:bodyPr/>
          <a:lstStyle/>
          <a:p>
            <a:fld id="{DFA522FF-4F5B-4CA2-A344-75B9E8707C1D}" type="slidenum">
              <a:rPr lang="es-ES" smtClean="0"/>
              <a:t>5</a:t>
            </a:fld>
            <a:endParaRPr lang="es-ES"/>
          </a:p>
        </p:txBody>
      </p:sp>
      <p:pic>
        <p:nvPicPr>
          <p:cNvPr id="13"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1989" y="5868720"/>
            <a:ext cx="2616696" cy="774000"/>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sp>
        <p:nvSpPr>
          <p:cNvPr id="16" name="Rectángulo 15"/>
          <p:cNvSpPr/>
          <p:nvPr/>
        </p:nvSpPr>
        <p:spPr>
          <a:xfrm>
            <a:off x="0" y="-27485"/>
            <a:ext cx="5917474" cy="743298"/>
          </a:xfrm>
          <a:prstGeom prst="rect">
            <a:avLst/>
          </a:prstGeom>
          <a:solidFill>
            <a:srgbClr val="B93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Título 1"/>
          <p:cNvSpPr>
            <a:spLocks noGrp="1"/>
          </p:cNvSpPr>
          <p:nvPr>
            <p:ph type="title"/>
          </p:nvPr>
        </p:nvSpPr>
        <p:spPr>
          <a:xfrm>
            <a:off x="545346" y="37543"/>
            <a:ext cx="7710380" cy="669067"/>
          </a:xfrm>
        </p:spPr>
        <p:txBody>
          <a:bodyPr>
            <a:normAutofit/>
          </a:bodyPr>
          <a:lstStyle/>
          <a:p>
            <a:r>
              <a:rPr lang="es-ES" sz="4000" b="1" dirty="0">
                <a:solidFill>
                  <a:schemeClr val="bg1"/>
                </a:solidFill>
              </a:rPr>
              <a:t>B.O.E. 1 de abril </a:t>
            </a:r>
          </a:p>
        </p:txBody>
      </p:sp>
    </p:spTree>
    <p:extLst>
      <p:ext uri="{BB962C8B-B14F-4D97-AF65-F5344CB8AC3E}">
        <p14:creationId xmlns:p14="http://schemas.microsoft.com/office/powerpoint/2010/main" val="3085926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28"/>
            <a:ext cx="12192765" cy="6857572"/>
          </a:xfrm>
          <a:prstGeom prst="rect">
            <a:avLst/>
          </a:prstGeom>
        </p:spPr>
      </p:pic>
      <p:sp>
        <p:nvSpPr>
          <p:cNvPr id="6" name="Rectángulo 5"/>
          <p:cNvSpPr/>
          <p:nvPr/>
        </p:nvSpPr>
        <p:spPr>
          <a:xfrm>
            <a:off x="-2" y="844267"/>
            <a:ext cx="6748530" cy="4616648"/>
          </a:xfrm>
          <a:prstGeom prst="rect">
            <a:avLst/>
          </a:prstGeom>
        </p:spPr>
        <p:txBody>
          <a:bodyPr wrap="square">
            <a:spAutoFit/>
          </a:bodyPr>
          <a:lstStyle/>
          <a:p>
            <a:pPr marL="1371600" lvl="2" indent="-381000">
              <a:spcBef>
                <a:spcPts val="600"/>
              </a:spcBef>
              <a:buSzPts val="2400"/>
              <a:buFontTx/>
              <a:buChar char="▸"/>
            </a:pPr>
            <a:r>
              <a:rPr lang="es-ES" sz="1400" dirty="0">
                <a:latin typeface="Calibri" panose="020F0502020204030204" pitchFamily="34" charset="0"/>
                <a:cs typeface="Calibri" panose="020F0502020204030204" pitchFamily="34" charset="0"/>
              </a:rPr>
              <a:t>Ampliación de las contingencias contempladas para el rescate de planes de pensiones </a:t>
            </a:r>
          </a:p>
          <a:p>
            <a:pPr marL="1371600" lvl="2" indent="-381000">
              <a:spcBef>
                <a:spcPts val="600"/>
              </a:spcBef>
              <a:buSzPts val="2400"/>
              <a:buFontTx/>
              <a:buChar char="▸"/>
            </a:pPr>
            <a:r>
              <a:rPr lang="es-ES" sz="1400" dirty="0">
                <a:latin typeface="Calibri" panose="020F0502020204030204" pitchFamily="34" charset="0"/>
                <a:cs typeface="Calibri" panose="020F0502020204030204" pitchFamily="34" charset="0"/>
              </a:rPr>
              <a:t>Ampliación del colectivo de potenciales perceptores del bono social de electricidad a autónomos </a:t>
            </a:r>
          </a:p>
          <a:p>
            <a:pPr marL="1371600" lvl="2" indent="-381000">
              <a:spcBef>
                <a:spcPts val="600"/>
              </a:spcBef>
              <a:buSzPts val="2400"/>
              <a:buFontTx/>
              <a:buChar char="▸"/>
            </a:pPr>
            <a:r>
              <a:rPr lang="es-ES" sz="1400" dirty="0">
                <a:latin typeface="Calibri" panose="020F0502020204030204" pitchFamily="34" charset="0"/>
                <a:cs typeface="Calibri" panose="020F0502020204030204" pitchFamily="34" charset="0"/>
              </a:rPr>
              <a:t>Garantías para el suministro de agua, electricidad, gas y derivados del petróleo a los hogares durante el Estado de Alarma a consumidores domésticos</a:t>
            </a:r>
          </a:p>
          <a:p>
            <a:pPr marL="1371600" lvl="2" indent="-381000">
              <a:spcBef>
                <a:spcPts val="600"/>
              </a:spcBef>
              <a:buSzPts val="2400"/>
              <a:buFontTx/>
              <a:buChar char="▸"/>
            </a:pPr>
            <a:r>
              <a:rPr lang="es-ES" sz="1400" dirty="0">
                <a:latin typeface="Calibri" panose="020F0502020204030204" pitchFamily="34" charset="0"/>
                <a:cs typeface="Calibri" panose="020F0502020204030204" pitchFamily="34" charset="0"/>
              </a:rPr>
              <a:t>Creación de un subsidio extraordinario para empleadas de hogar </a:t>
            </a:r>
          </a:p>
          <a:p>
            <a:pPr marL="1371600" lvl="2" indent="-381000">
              <a:spcBef>
                <a:spcPts val="600"/>
              </a:spcBef>
              <a:buSzPts val="2400"/>
              <a:buFontTx/>
              <a:buChar char="▸"/>
            </a:pPr>
            <a:r>
              <a:rPr lang="es-ES" sz="1400" dirty="0">
                <a:latin typeface="Calibri" panose="020F0502020204030204" pitchFamily="34" charset="0"/>
                <a:cs typeface="Calibri" panose="020F0502020204030204" pitchFamily="34" charset="0"/>
              </a:rPr>
              <a:t>Creación de un subsidio por circunstancias excepcionales para lo trabajadores temporales sin periodo de carencia</a:t>
            </a:r>
          </a:p>
          <a:p>
            <a:pPr marL="914400" lvl="1" indent="-381000">
              <a:spcBef>
                <a:spcPts val="600"/>
              </a:spcBef>
              <a:buSzPts val="2400"/>
              <a:buFontTx/>
              <a:buChar char="▸"/>
            </a:pPr>
            <a:r>
              <a:rPr lang="es-ES" sz="1600" b="1" dirty="0">
                <a:latin typeface="Calibri" panose="020F0502020204030204" pitchFamily="34" charset="0"/>
                <a:cs typeface="Calibri" panose="020F0502020204030204" pitchFamily="34" charset="0"/>
              </a:rPr>
              <a:t>Apoyo a autónomos </a:t>
            </a:r>
          </a:p>
          <a:p>
            <a:pPr marL="1371600" lvl="2" indent="-381000">
              <a:spcBef>
                <a:spcPts val="600"/>
              </a:spcBef>
              <a:buSzPts val="2400"/>
              <a:buFontTx/>
              <a:buChar char="▸"/>
            </a:pPr>
            <a:r>
              <a:rPr lang="es-ES" sz="1400" dirty="0">
                <a:latin typeface="Calibri" panose="020F0502020204030204" pitchFamily="34" charset="0"/>
                <a:cs typeface="Calibri" panose="020F0502020204030204" pitchFamily="34" charset="0"/>
              </a:rPr>
              <a:t>Moratoria en el pago de cotizaciones a la Seguridad Social. El periodo de devengo para empresas sería entre abril y junio de 2020; para autónomos, entre mayo y julio de 2020</a:t>
            </a:r>
          </a:p>
          <a:p>
            <a:pPr marL="1371600" lvl="2" indent="-381000">
              <a:spcBef>
                <a:spcPts val="600"/>
              </a:spcBef>
              <a:buSzPts val="2400"/>
              <a:buFontTx/>
              <a:buChar char="▸"/>
            </a:pPr>
            <a:r>
              <a:rPr lang="es-ES" sz="1400" dirty="0">
                <a:latin typeface="Calibri" panose="020F0502020204030204" pitchFamily="34" charset="0"/>
                <a:cs typeface="Calibri" panose="020F0502020204030204" pitchFamily="34" charset="0"/>
              </a:rPr>
              <a:t>Habilitación de la posibilidad de solicitar aplazamientos en el pago de deudas con la Seguridad Social a un tipo de interés del 0,5 %</a:t>
            </a:r>
          </a:p>
          <a:p>
            <a:pPr marL="1371600" lvl="2" indent="-381000">
              <a:spcBef>
                <a:spcPts val="600"/>
              </a:spcBef>
              <a:buSzPts val="2400"/>
              <a:buFontTx/>
              <a:buChar char="▸"/>
            </a:pPr>
            <a:r>
              <a:rPr lang="es-ES" sz="1400" dirty="0">
                <a:latin typeface="Calibri" panose="020F0502020204030204" pitchFamily="34" charset="0"/>
                <a:cs typeface="Calibri" panose="020F0502020204030204" pitchFamily="34" charset="0"/>
              </a:rPr>
              <a:t>Empresas y gestorías podrán utilizar el Sistema de Remisión Electrónica de Datos (RED) para sus trámites con la Seguridad Social </a:t>
            </a:r>
          </a:p>
        </p:txBody>
      </p:sp>
      <p:sp>
        <p:nvSpPr>
          <p:cNvPr id="12" name="Marcador de número de diapositiva 11"/>
          <p:cNvSpPr>
            <a:spLocks noGrp="1"/>
          </p:cNvSpPr>
          <p:nvPr>
            <p:ph type="sldNum" sz="quarter" idx="12"/>
          </p:nvPr>
        </p:nvSpPr>
        <p:spPr/>
        <p:txBody>
          <a:bodyPr/>
          <a:lstStyle/>
          <a:p>
            <a:fld id="{DFA522FF-4F5B-4CA2-A344-75B9E8707C1D}" type="slidenum">
              <a:rPr lang="es-ES" smtClean="0"/>
              <a:t>6</a:t>
            </a:fld>
            <a:endParaRPr lang="es-ES"/>
          </a:p>
        </p:txBody>
      </p:sp>
      <p:pic>
        <p:nvPicPr>
          <p:cNvPr id="1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1989" y="5868720"/>
            <a:ext cx="2616696" cy="774000"/>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sp>
        <p:nvSpPr>
          <p:cNvPr id="16" name="Rectángulo 15"/>
          <p:cNvSpPr/>
          <p:nvPr/>
        </p:nvSpPr>
        <p:spPr>
          <a:xfrm>
            <a:off x="0" y="-27485"/>
            <a:ext cx="5917474" cy="743298"/>
          </a:xfrm>
          <a:prstGeom prst="rect">
            <a:avLst/>
          </a:prstGeom>
          <a:solidFill>
            <a:srgbClr val="B93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Título 1"/>
          <p:cNvSpPr>
            <a:spLocks noGrp="1"/>
          </p:cNvSpPr>
          <p:nvPr>
            <p:ph type="title"/>
          </p:nvPr>
        </p:nvSpPr>
        <p:spPr>
          <a:xfrm>
            <a:off x="545346" y="37543"/>
            <a:ext cx="7710380" cy="669067"/>
          </a:xfrm>
        </p:spPr>
        <p:txBody>
          <a:bodyPr>
            <a:normAutofit/>
          </a:bodyPr>
          <a:lstStyle/>
          <a:p>
            <a:r>
              <a:rPr lang="es-ES" sz="4000" b="1" dirty="0">
                <a:solidFill>
                  <a:schemeClr val="bg1"/>
                </a:solidFill>
              </a:rPr>
              <a:t>B.O.E. 1 de abril </a:t>
            </a:r>
          </a:p>
        </p:txBody>
      </p:sp>
    </p:spTree>
    <p:extLst>
      <p:ext uri="{BB962C8B-B14F-4D97-AF65-F5344CB8AC3E}">
        <p14:creationId xmlns:p14="http://schemas.microsoft.com/office/powerpoint/2010/main" val="1410785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28"/>
            <a:ext cx="12192765" cy="6857572"/>
          </a:xfrm>
          <a:prstGeom prst="rect">
            <a:avLst/>
          </a:prstGeom>
        </p:spPr>
      </p:pic>
      <p:sp>
        <p:nvSpPr>
          <p:cNvPr id="6" name="Rectángulo 5"/>
          <p:cNvSpPr/>
          <p:nvPr/>
        </p:nvSpPr>
        <p:spPr>
          <a:xfrm>
            <a:off x="-2" y="844267"/>
            <a:ext cx="6748530" cy="4832092"/>
          </a:xfrm>
          <a:prstGeom prst="rect">
            <a:avLst/>
          </a:prstGeom>
        </p:spPr>
        <p:txBody>
          <a:bodyPr wrap="square">
            <a:spAutoFit/>
          </a:bodyPr>
          <a:lstStyle/>
          <a:p>
            <a:pPr marL="1371600" lvl="2" indent="-381000">
              <a:spcBef>
                <a:spcPts val="600"/>
              </a:spcBef>
              <a:buSzPts val="2400"/>
              <a:buFontTx/>
              <a:buChar char="▸"/>
            </a:pPr>
            <a:r>
              <a:rPr lang="es-ES" sz="1400" dirty="0">
                <a:latin typeface="Calibri" panose="020F0502020204030204" pitchFamily="34" charset="0"/>
                <a:cs typeface="Calibri" panose="020F0502020204030204" pitchFamily="34" charset="0"/>
              </a:rPr>
              <a:t>Inclusión de los autónomos en los colectivos beneficiarios de la prestación por cese de actividad, pudiendo, además abonar las prestaciones correspondientes a los días trabajados fuera de plazo y sin recargo </a:t>
            </a:r>
          </a:p>
          <a:p>
            <a:pPr marL="914400" lvl="1" indent="-381000">
              <a:spcBef>
                <a:spcPts val="600"/>
              </a:spcBef>
              <a:buSzPts val="2400"/>
              <a:buFontTx/>
              <a:buChar char="▸"/>
            </a:pPr>
            <a:r>
              <a:rPr lang="es-ES" sz="1600" b="1" dirty="0">
                <a:latin typeface="Calibri" panose="020F0502020204030204" pitchFamily="34" charset="0"/>
                <a:cs typeface="Calibri" panose="020F0502020204030204" pitchFamily="34" charset="0"/>
              </a:rPr>
              <a:t>Protección de los consumidores  </a:t>
            </a:r>
          </a:p>
          <a:p>
            <a:pPr marL="1371600" lvl="2" indent="-381000">
              <a:spcBef>
                <a:spcPts val="600"/>
              </a:spcBef>
              <a:buSzPts val="2400"/>
              <a:buFontTx/>
              <a:buChar char="▸"/>
            </a:pPr>
            <a:r>
              <a:rPr lang="es-ES" sz="1400" dirty="0">
                <a:latin typeface="Calibri" panose="020F0502020204030204" pitchFamily="34" charset="0"/>
                <a:cs typeface="Calibri" panose="020F0502020204030204" pitchFamily="34" charset="0"/>
              </a:rPr>
              <a:t>Ampliación del plazo de devoluciones en los contratos de compraventa o prestación de servicios y paralización del pago de cuotas </a:t>
            </a:r>
          </a:p>
          <a:p>
            <a:pPr marL="1371600" lvl="2" indent="-381000">
              <a:spcBef>
                <a:spcPts val="600"/>
              </a:spcBef>
              <a:buSzPts val="2400"/>
              <a:buFontTx/>
              <a:buChar char="▸"/>
            </a:pPr>
            <a:r>
              <a:rPr lang="es-ES" sz="1400" dirty="0">
                <a:latin typeface="Calibri" panose="020F0502020204030204" pitchFamily="34" charset="0"/>
                <a:cs typeface="Calibri" panose="020F0502020204030204" pitchFamily="34" charset="0"/>
              </a:rPr>
              <a:t>Posibilidad de solicitar el reembolso del importe en los viajes combinados contratados y periodo de un año para la utilización del bono que pueda entregar el proveedor </a:t>
            </a:r>
          </a:p>
          <a:p>
            <a:pPr marL="1371600" lvl="2" indent="-381000">
              <a:spcBef>
                <a:spcPts val="600"/>
              </a:spcBef>
              <a:buSzPts val="2400"/>
              <a:buFontTx/>
              <a:buChar char="▸"/>
            </a:pPr>
            <a:r>
              <a:rPr lang="es-ES" sz="1400" dirty="0">
                <a:latin typeface="Calibri" panose="020F0502020204030204" pitchFamily="34" charset="0"/>
                <a:cs typeface="Calibri" panose="020F0502020204030204" pitchFamily="34" charset="0"/>
              </a:rPr>
              <a:t>Limitación de la publicidad del juego</a:t>
            </a:r>
          </a:p>
          <a:p>
            <a:pPr marL="1371600" lvl="2" indent="-381000">
              <a:spcBef>
                <a:spcPts val="600"/>
              </a:spcBef>
              <a:buSzPts val="2400"/>
              <a:buFontTx/>
              <a:buChar char="▸"/>
            </a:pPr>
            <a:r>
              <a:rPr lang="es-ES" sz="1400" dirty="0">
                <a:latin typeface="Calibri" panose="020F0502020204030204" pitchFamily="34" charset="0"/>
                <a:cs typeface="Calibri" panose="020F0502020204030204" pitchFamily="34" charset="0"/>
              </a:rPr>
              <a:t> Moratoria en el pago de cotizaciones a la Seguridad Social. El periodo de devengo para empresas sería entre abril y junio de 2020; para autónomos, entre mayo y julio de 2020</a:t>
            </a:r>
          </a:p>
          <a:p>
            <a:pPr marL="1371600" lvl="2" indent="-381000">
              <a:spcBef>
                <a:spcPts val="600"/>
              </a:spcBef>
              <a:buSzPts val="2400"/>
              <a:buFontTx/>
              <a:buChar char="▸"/>
            </a:pPr>
            <a:r>
              <a:rPr lang="es-ES" sz="1400" dirty="0">
                <a:latin typeface="Calibri" panose="020F0502020204030204" pitchFamily="34" charset="0"/>
                <a:cs typeface="Calibri" panose="020F0502020204030204" pitchFamily="34" charset="0"/>
              </a:rPr>
              <a:t>Habilitación de la posibilidad de solicitar aplazamientos en el pago de deudas con la Seguridad Social a un tipo de interés del 0,5 %</a:t>
            </a:r>
          </a:p>
          <a:p>
            <a:pPr marL="1371600" lvl="2" indent="-381000">
              <a:spcBef>
                <a:spcPts val="600"/>
              </a:spcBef>
              <a:buSzPts val="2400"/>
              <a:buFontTx/>
              <a:buChar char="▸"/>
            </a:pPr>
            <a:r>
              <a:rPr lang="es-ES" sz="1400" dirty="0">
                <a:latin typeface="Calibri" panose="020F0502020204030204" pitchFamily="34" charset="0"/>
                <a:cs typeface="Calibri" panose="020F0502020204030204" pitchFamily="34" charset="0"/>
              </a:rPr>
              <a:t>Empresas y gestorías podrán utilizar el Sistema de Remisión Electrónica de Datos (RED) para sus trámites con la Seguridad Social </a:t>
            </a:r>
          </a:p>
          <a:p>
            <a:pPr marL="990600" lvl="2">
              <a:spcBef>
                <a:spcPts val="600"/>
              </a:spcBef>
              <a:buSzPts val="2400"/>
            </a:pPr>
            <a:endParaRPr lang="es-ES" sz="1400" dirty="0">
              <a:latin typeface="Calibri" panose="020F0502020204030204" pitchFamily="34" charset="0"/>
              <a:cs typeface="Calibri" panose="020F0502020204030204" pitchFamily="34" charset="0"/>
            </a:endParaRPr>
          </a:p>
        </p:txBody>
      </p:sp>
      <p:sp>
        <p:nvSpPr>
          <p:cNvPr id="12" name="Marcador de número de diapositiva 11"/>
          <p:cNvSpPr>
            <a:spLocks noGrp="1"/>
          </p:cNvSpPr>
          <p:nvPr>
            <p:ph type="sldNum" sz="quarter" idx="12"/>
          </p:nvPr>
        </p:nvSpPr>
        <p:spPr/>
        <p:txBody>
          <a:bodyPr/>
          <a:lstStyle/>
          <a:p>
            <a:fld id="{DFA522FF-4F5B-4CA2-A344-75B9E8707C1D}" type="slidenum">
              <a:rPr lang="es-ES" smtClean="0"/>
              <a:t>7</a:t>
            </a:fld>
            <a:endParaRPr lang="es-ES"/>
          </a:p>
        </p:txBody>
      </p:sp>
      <p:pic>
        <p:nvPicPr>
          <p:cNvPr id="1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1989" y="5868720"/>
            <a:ext cx="2616696" cy="774000"/>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sp>
        <p:nvSpPr>
          <p:cNvPr id="16" name="Rectángulo 15"/>
          <p:cNvSpPr/>
          <p:nvPr/>
        </p:nvSpPr>
        <p:spPr>
          <a:xfrm>
            <a:off x="0" y="-27485"/>
            <a:ext cx="5917474" cy="743298"/>
          </a:xfrm>
          <a:prstGeom prst="rect">
            <a:avLst/>
          </a:prstGeom>
          <a:solidFill>
            <a:srgbClr val="B93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Título 1"/>
          <p:cNvSpPr>
            <a:spLocks noGrp="1"/>
          </p:cNvSpPr>
          <p:nvPr>
            <p:ph type="title"/>
          </p:nvPr>
        </p:nvSpPr>
        <p:spPr>
          <a:xfrm>
            <a:off x="545346" y="37543"/>
            <a:ext cx="7710380" cy="669067"/>
          </a:xfrm>
        </p:spPr>
        <p:txBody>
          <a:bodyPr>
            <a:normAutofit/>
          </a:bodyPr>
          <a:lstStyle/>
          <a:p>
            <a:r>
              <a:rPr lang="es-ES" sz="4000" b="1" dirty="0">
                <a:solidFill>
                  <a:schemeClr val="bg1"/>
                </a:solidFill>
              </a:rPr>
              <a:t>B.O.E. 1 de abril </a:t>
            </a:r>
          </a:p>
        </p:txBody>
      </p:sp>
    </p:spTree>
    <p:extLst>
      <p:ext uri="{BB962C8B-B14F-4D97-AF65-F5344CB8AC3E}">
        <p14:creationId xmlns:p14="http://schemas.microsoft.com/office/powerpoint/2010/main" val="3960205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28"/>
            <a:ext cx="12192765" cy="6857572"/>
          </a:xfrm>
          <a:prstGeom prst="rect">
            <a:avLst/>
          </a:prstGeom>
        </p:spPr>
      </p:pic>
      <p:sp>
        <p:nvSpPr>
          <p:cNvPr id="6" name="Rectángulo 5"/>
          <p:cNvSpPr/>
          <p:nvPr/>
        </p:nvSpPr>
        <p:spPr>
          <a:xfrm>
            <a:off x="-2" y="752928"/>
            <a:ext cx="6748530" cy="5847755"/>
          </a:xfrm>
          <a:prstGeom prst="rect">
            <a:avLst/>
          </a:prstGeom>
        </p:spPr>
        <p:txBody>
          <a:bodyPr wrap="square">
            <a:spAutoFit/>
          </a:bodyPr>
          <a:lstStyle/>
          <a:p>
            <a:pPr marL="457200" indent="-381000">
              <a:spcBef>
                <a:spcPts val="600"/>
              </a:spcBef>
              <a:buSzPts val="2400"/>
              <a:buFontTx/>
              <a:buChar char="▸"/>
            </a:pPr>
            <a:r>
              <a:rPr lang="es-ES" b="1" u="sng" dirty="0">
                <a:latin typeface="Calibri" panose="020F0502020204030204" pitchFamily="34" charset="0"/>
                <a:cs typeface="Calibri" panose="020F0502020204030204" pitchFamily="34" charset="0"/>
              </a:rPr>
              <a:t>Medidas para sostener la actividad económica </a:t>
            </a:r>
          </a:p>
          <a:p>
            <a:pPr marL="914400" lvl="1" indent="-381000">
              <a:spcBef>
                <a:spcPts val="600"/>
              </a:spcBef>
              <a:buSzPts val="2400"/>
              <a:buFontTx/>
              <a:buChar char="▸"/>
            </a:pPr>
            <a:r>
              <a:rPr lang="es-ES" sz="1600" b="1" dirty="0">
                <a:latin typeface="Calibri" panose="020F0502020204030204" pitchFamily="34" charset="0"/>
                <a:cs typeface="Calibri" panose="020F0502020204030204" pitchFamily="34" charset="0"/>
              </a:rPr>
              <a:t>Apoyo a la industrialización</a:t>
            </a:r>
          </a:p>
          <a:p>
            <a:pPr marL="1371600" lvl="2" indent="-381000">
              <a:spcBef>
                <a:spcPts val="600"/>
              </a:spcBef>
              <a:buSzPts val="2400"/>
              <a:buFontTx/>
              <a:buChar char="▸"/>
            </a:pPr>
            <a:r>
              <a:rPr lang="es-ES" sz="1400" dirty="0">
                <a:latin typeface="Calibri" panose="020F0502020204030204" pitchFamily="34" charset="0"/>
                <a:cs typeface="Calibri" panose="020F0502020204030204" pitchFamily="34" charset="0"/>
              </a:rPr>
              <a:t>Plazo de dos años y medio para refinanciar los préstamos concedidos por la Secretaría General de Industria y de la PYME </a:t>
            </a:r>
          </a:p>
          <a:p>
            <a:pPr marL="1371600" lvl="2" indent="-381000">
              <a:spcBef>
                <a:spcPts val="600"/>
              </a:spcBef>
              <a:buSzPts val="2400"/>
              <a:buFontTx/>
              <a:buChar char="▸"/>
            </a:pPr>
            <a:r>
              <a:rPr lang="es-ES" sz="1400" dirty="0">
                <a:latin typeface="Calibri" panose="020F0502020204030204" pitchFamily="34" charset="0"/>
                <a:cs typeface="Calibri" panose="020F0502020204030204" pitchFamily="34" charset="0"/>
              </a:rPr>
              <a:t>Aumento de la dotación del Fondo de Provisiones Técnicas CERSA con  60 millones de euros para cobertura extraordinaria del riesgo de crédito. Permitirá movilizar 2.000 millones de euros para 20.000 pymes y autónomos</a:t>
            </a:r>
          </a:p>
          <a:p>
            <a:pPr marL="1371600" lvl="2" indent="-381000">
              <a:spcBef>
                <a:spcPts val="600"/>
              </a:spcBef>
              <a:buSzPts val="2400"/>
              <a:buFontTx/>
              <a:buChar char="▸"/>
            </a:pPr>
            <a:r>
              <a:rPr lang="es-ES" sz="1400" dirty="0">
                <a:latin typeface="Calibri" panose="020F0502020204030204" pitchFamily="34" charset="0"/>
                <a:cs typeface="Calibri" panose="020F0502020204030204" pitchFamily="34" charset="0"/>
              </a:rPr>
              <a:t>Devolución de las cantidades abonadas por las empresas al ICEX por la cancelación de eventos programados. Se concederán ayudas a las empresas por gastos no recuperables</a:t>
            </a:r>
          </a:p>
          <a:p>
            <a:pPr marL="1371600" lvl="2" indent="-381000">
              <a:spcBef>
                <a:spcPts val="600"/>
              </a:spcBef>
              <a:buSzPts val="2400"/>
              <a:buFontTx/>
              <a:buChar char="▸"/>
            </a:pPr>
            <a:r>
              <a:rPr lang="es-ES" sz="1400" dirty="0">
                <a:latin typeface="Calibri" panose="020F0502020204030204" pitchFamily="34" charset="0"/>
                <a:cs typeface="Calibri" panose="020F0502020204030204" pitchFamily="34" charset="0"/>
              </a:rPr>
              <a:t>Suspensión durante un año, sin gastos, del pago de intereses y amortizaciones de los préstamos concedidos por la Secretaría de Estado de Turismo del Programa </a:t>
            </a:r>
            <a:r>
              <a:rPr lang="es-ES" sz="1400" dirty="0" err="1">
                <a:latin typeface="Calibri" panose="020F0502020204030204" pitchFamily="34" charset="0"/>
                <a:cs typeface="Calibri" panose="020F0502020204030204" pitchFamily="34" charset="0"/>
              </a:rPr>
              <a:t>Emprendetur</a:t>
            </a:r>
            <a:endParaRPr lang="es-ES" sz="1400" dirty="0">
              <a:latin typeface="Calibri" panose="020F0502020204030204" pitchFamily="34" charset="0"/>
              <a:cs typeface="Calibri" panose="020F0502020204030204" pitchFamily="34" charset="0"/>
            </a:endParaRPr>
          </a:p>
          <a:p>
            <a:pPr marL="1371600" lvl="2" indent="-381000">
              <a:spcBef>
                <a:spcPts val="600"/>
              </a:spcBef>
              <a:buSzPts val="2400"/>
              <a:buFontTx/>
              <a:buChar char="▸"/>
            </a:pPr>
            <a:r>
              <a:rPr lang="es-ES" sz="1400" dirty="0">
                <a:latin typeface="Calibri" panose="020F0502020204030204" pitchFamily="34" charset="0"/>
                <a:cs typeface="Calibri" panose="020F0502020204030204" pitchFamily="34" charset="0"/>
              </a:rPr>
              <a:t>Las empresas concursadas podrán acogerse a </a:t>
            </a:r>
            <a:r>
              <a:rPr lang="es-ES" sz="1400" dirty="0" err="1">
                <a:latin typeface="Calibri" panose="020F0502020204030204" pitchFamily="34" charset="0"/>
                <a:cs typeface="Calibri" panose="020F0502020204030204" pitchFamily="34" charset="0"/>
              </a:rPr>
              <a:t>ERTEs</a:t>
            </a:r>
            <a:r>
              <a:rPr lang="es-ES" sz="1400" dirty="0">
                <a:latin typeface="Calibri" panose="020F0502020204030204" pitchFamily="34" charset="0"/>
                <a:cs typeface="Calibri" panose="020F0502020204030204" pitchFamily="34" charset="0"/>
              </a:rPr>
              <a:t> que faciliten su viabilidad </a:t>
            </a:r>
          </a:p>
          <a:p>
            <a:pPr marL="914400" lvl="1" indent="-381000">
              <a:spcBef>
                <a:spcPts val="600"/>
              </a:spcBef>
              <a:buSzPts val="2400"/>
              <a:buFontTx/>
              <a:buChar char="▸"/>
            </a:pPr>
            <a:r>
              <a:rPr lang="es-ES" sz="1600" b="1" dirty="0">
                <a:latin typeface="Calibri" panose="020F0502020204030204" pitchFamily="34" charset="0"/>
                <a:cs typeface="Calibri" panose="020F0502020204030204" pitchFamily="34" charset="0"/>
              </a:rPr>
              <a:t>Flexibilización de suministros para pymes y autónomos</a:t>
            </a:r>
          </a:p>
          <a:p>
            <a:pPr marL="1371600" lvl="2" indent="-381000">
              <a:spcBef>
                <a:spcPts val="600"/>
              </a:spcBef>
              <a:buSzPts val="2400"/>
              <a:buFontTx/>
              <a:buChar char="▸"/>
            </a:pPr>
            <a:r>
              <a:rPr lang="es-ES" sz="1400" dirty="0">
                <a:latin typeface="Calibri" panose="020F0502020204030204" pitchFamily="34" charset="0"/>
                <a:cs typeface="Calibri" panose="020F0502020204030204" pitchFamily="34" charset="0"/>
              </a:rPr>
              <a:t>Autónomos y empresas podrán suspender temporalmente sus contratos de suministro eléctrico sin penalización, así como ajustar la potencia y cambiar el peaje de acceso</a:t>
            </a:r>
          </a:p>
          <a:p>
            <a:pPr marL="457200" indent="-381000">
              <a:spcBef>
                <a:spcPts val="600"/>
              </a:spcBef>
              <a:buSzPts val="2400"/>
              <a:buFontTx/>
              <a:buChar char="▸"/>
            </a:pPr>
            <a:endParaRPr lang="es-ES" dirty="0">
              <a:latin typeface="Calibri" panose="020F0502020204030204" pitchFamily="34" charset="0"/>
              <a:cs typeface="Calibri" panose="020F0502020204030204" pitchFamily="34" charset="0"/>
            </a:endParaRPr>
          </a:p>
          <a:p>
            <a:pPr marL="76200">
              <a:spcBef>
                <a:spcPts val="600"/>
              </a:spcBef>
              <a:buSzPts val="2400"/>
            </a:pPr>
            <a:endParaRPr lang="es-ES" dirty="0">
              <a:latin typeface="Calibri" panose="020F0502020204030204" pitchFamily="34" charset="0"/>
              <a:cs typeface="Calibri" panose="020F0502020204030204" pitchFamily="34" charset="0"/>
            </a:endParaRPr>
          </a:p>
        </p:txBody>
      </p:sp>
      <p:sp>
        <p:nvSpPr>
          <p:cNvPr id="12" name="Marcador de número de diapositiva 11"/>
          <p:cNvSpPr>
            <a:spLocks noGrp="1"/>
          </p:cNvSpPr>
          <p:nvPr>
            <p:ph type="sldNum" sz="quarter" idx="12"/>
          </p:nvPr>
        </p:nvSpPr>
        <p:spPr/>
        <p:txBody>
          <a:bodyPr/>
          <a:lstStyle/>
          <a:p>
            <a:fld id="{DFA522FF-4F5B-4CA2-A344-75B9E8707C1D}" type="slidenum">
              <a:rPr lang="es-ES" smtClean="0"/>
              <a:t>8</a:t>
            </a:fld>
            <a:endParaRPr lang="es-ES"/>
          </a:p>
        </p:txBody>
      </p:sp>
      <p:pic>
        <p:nvPicPr>
          <p:cNvPr id="1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1989" y="5868720"/>
            <a:ext cx="2616696" cy="774000"/>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sp>
        <p:nvSpPr>
          <p:cNvPr id="16" name="Rectángulo 15"/>
          <p:cNvSpPr/>
          <p:nvPr/>
        </p:nvSpPr>
        <p:spPr>
          <a:xfrm>
            <a:off x="0" y="-27485"/>
            <a:ext cx="5917474" cy="743298"/>
          </a:xfrm>
          <a:prstGeom prst="rect">
            <a:avLst/>
          </a:prstGeom>
          <a:solidFill>
            <a:srgbClr val="B93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Título 1"/>
          <p:cNvSpPr>
            <a:spLocks noGrp="1"/>
          </p:cNvSpPr>
          <p:nvPr>
            <p:ph type="title"/>
          </p:nvPr>
        </p:nvSpPr>
        <p:spPr>
          <a:xfrm>
            <a:off x="545346" y="37543"/>
            <a:ext cx="7710380" cy="669067"/>
          </a:xfrm>
        </p:spPr>
        <p:txBody>
          <a:bodyPr>
            <a:normAutofit/>
          </a:bodyPr>
          <a:lstStyle/>
          <a:p>
            <a:r>
              <a:rPr lang="es-ES" sz="4000" b="1" dirty="0">
                <a:solidFill>
                  <a:schemeClr val="bg1"/>
                </a:solidFill>
              </a:rPr>
              <a:t>B.O.E. 1 de abril </a:t>
            </a:r>
          </a:p>
        </p:txBody>
      </p:sp>
    </p:spTree>
    <p:extLst>
      <p:ext uri="{BB962C8B-B14F-4D97-AF65-F5344CB8AC3E}">
        <p14:creationId xmlns:p14="http://schemas.microsoft.com/office/powerpoint/2010/main" val="1498961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28"/>
            <a:ext cx="12192765" cy="6857572"/>
          </a:xfrm>
          <a:prstGeom prst="rect">
            <a:avLst/>
          </a:prstGeom>
        </p:spPr>
      </p:pic>
      <p:sp>
        <p:nvSpPr>
          <p:cNvPr id="6" name="Rectángulo 5"/>
          <p:cNvSpPr/>
          <p:nvPr/>
        </p:nvSpPr>
        <p:spPr>
          <a:xfrm>
            <a:off x="-2" y="844267"/>
            <a:ext cx="6748530" cy="4832092"/>
          </a:xfrm>
          <a:prstGeom prst="rect">
            <a:avLst/>
          </a:prstGeom>
        </p:spPr>
        <p:txBody>
          <a:bodyPr wrap="square">
            <a:spAutoFit/>
          </a:bodyPr>
          <a:lstStyle/>
          <a:p>
            <a:pPr marL="1371600" lvl="2" indent="-381000">
              <a:spcBef>
                <a:spcPts val="600"/>
              </a:spcBef>
              <a:buSzPts val="2400"/>
              <a:buFontTx/>
              <a:buChar char="▸"/>
            </a:pPr>
            <a:r>
              <a:rPr lang="es-ES" sz="1400" dirty="0">
                <a:latin typeface="Calibri" panose="020F0502020204030204" pitchFamily="34" charset="0"/>
                <a:cs typeface="Calibri" panose="020F0502020204030204" pitchFamily="34" charset="0"/>
              </a:rPr>
              <a:t>Mecanismo urgente de ajuste de la capacidad de gas contratada cuando la necesidad de consumo haya descendido por la caída de la actividad </a:t>
            </a:r>
          </a:p>
          <a:p>
            <a:pPr marL="1371600" lvl="2" indent="-381000">
              <a:spcBef>
                <a:spcPts val="600"/>
              </a:spcBef>
              <a:buSzPts val="2400"/>
              <a:buFontTx/>
              <a:buChar char="▸"/>
            </a:pPr>
            <a:r>
              <a:rPr lang="es-ES" sz="1400" dirty="0">
                <a:latin typeface="Calibri" panose="020F0502020204030204" pitchFamily="34" charset="0"/>
                <a:cs typeface="Calibri" panose="020F0502020204030204" pitchFamily="34" charset="0"/>
              </a:rPr>
              <a:t>Mecanismos de suspensión del pago de la factura de los suministros energéticos para pymes y autónomos. </a:t>
            </a:r>
          </a:p>
          <a:p>
            <a:pPr marL="1371600" lvl="2" indent="-381000">
              <a:spcBef>
                <a:spcPts val="600"/>
              </a:spcBef>
              <a:buSzPts val="2400"/>
              <a:buFontTx/>
              <a:buChar char="▸"/>
            </a:pPr>
            <a:r>
              <a:rPr lang="es-ES" sz="1400" dirty="0">
                <a:latin typeface="Calibri" panose="020F0502020204030204" pitchFamily="34" charset="0"/>
                <a:cs typeface="Calibri" panose="020F0502020204030204" pitchFamily="34" charset="0"/>
              </a:rPr>
              <a:t>Los comercializadores de estos servicios quedan exentos del pago de impuestos indirectos y de los peajes y podrán resultar beneficiarios de la línea de avales públicos del ICO </a:t>
            </a:r>
          </a:p>
          <a:p>
            <a:pPr marL="1371600" lvl="2" indent="-381000">
              <a:spcBef>
                <a:spcPts val="600"/>
              </a:spcBef>
              <a:buSzPts val="2400"/>
              <a:buFontTx/>
              <a:buChar char="▸"/>
            </a:pPr>
            <a:r>
              <a:rPr lang="es-ES" sz="1400" dirty="0">
                <a:latin typeface="Calibri" panose="020F0502020204030204" pitchFamily="34" charset="0"/>
                <a:cs typeface="Calibri" panose="020F0502020204030204" pitchFamily="34" charset="0"/>
              </a:rPr>
              <a:t>Modificación de las características de los combustibles sobre límites de elementos contaminantes y ampliación hasta el 30 de junio de la comercialización de carburantes de invierno</a:t>
            </a:r>
          </a:p>
          <a:p>
            <a:pPr marL="1371600" lvl="2" indent="-381000">
              <a:spcBef>
                <a:spcPts val="600"/>
              </a:spcBef>
              <a:buSzPts val="2400"/>
              <a:buFontTx/>
              <a:buChar char="▸"/>
            </a:pPr>
            <a:r>
              <a:rPr lang="es-ES" sz="1400" dirty="0">
                <a:latin typeface="Calibri" panose="020F0502020204030204" pitchFamily="34" charset="0"/>
                <a:cs typeface="Calibri" panose="020F0502020204030204" pitchFamily="34" charset="0"/>
              </a:rPr>
              <a:t>Compensación extraordinaria a las televisiones por importe de 15 millones de euros</a:t>
            </a:r>
          </a:p>
          <a:p>
            <a:pPr marL="914400" lvl="1" indent="-381000">
              <a:spcBef>
                <a:spcPts val="600"/>
              </a:spcBef>
              <a:buSzPts val="2400"/>
              <a:buFontTx/>
              <a:buChar char="▸"/>
            </a:pPr>
            <a:r>
              <a:rPr lang="es-ES" sz="1600" b="1" dirty="0">
                <a:latin typeface="Calibri" panose="020F0502020204030204" pitchFamily="34" charset="0"/>
                <a:cs typeface="Calibri" panose="020F0502020204030204" pitchFamily="34" charset="0"/>
              </a:rPr>
              <a:t>Otras medidas</a:t>
            </a:r>
          </a:p>
          <a:p>
            <a:pPr marL="1371600" lvl="2" indent="-381000">
              <a:spcBef>
                <a:spcPts val="600"/>
              </a:spcBef>
              <a:buSzPts val="2400"/>
              <a:buFontTx/>
              <a:buChar char="▸"/>
            </a:pPr>
            <a:r>
              <a:rPr lang="es-ES" sz="1400" dirty="0">
                <a:latin typeface="Calibri" panose="020F0502020204030204" pitchFamily="34" charset="0"/>
                <a:cs typeface="Calibri" panose="020F0502020204030204" pitchFamily="34" charset="0"/>
              </a:rPr>
              <a:t>Suspensión de los plazos previstos para presentación de cuentas por parte de las entidades de derecho público empresas públicas</a:t>
            </a:r>
          </a:p>
          <a:p>
            <a:pPr marL="1371600" lvl="2" indent="-381000">
              <a:spcBef>
                <a:spcPts val="600"/>
              </a:spcBef>
              <a:buSzPts val="2400"/>
              <a:buFontTx/>
              <a:buChar char="▸"/>
            </a:pPr>
            <a:r>
              <a:rPr lang="es-ES" sz="1400" dirty="0">
                <a:latin typeface="Calibri" panose="020F0502020204030204" pitchFamily="34" charset="0"/>
                <a:cs typeface="Calibri" panose="020F0502020204030204" pitchFamily="34" charset="0"/>
              </a:rPr>
              <a:t>Suspensión del plazo de remisión de cuentas al Tribual de Cuentas</a:t>
            </a:r>
          </a:p>
          <a:p>
            <a:pPr marL="1371600" lvl="2" indent="-381000">
              <a:spcBef>
                <a:spcPts val="600"/>
              </a:spcBef>
              <a:buSzPts val="2400"/>
              <a:buFontTx/>
              <a:buChar char="▸"/>
            </a:pPr>
            <a:r>
              <a:rPr lang="es-ES" sz="1400" dirty="0">
                <a:latin typeface="Calibri" panose="020F0502020204030204" pitchFamily="34" charset="0"/>
                <a:cs typeface="Calibri" panose="020F0502020204030204" pitchFamily="34" charset="0"/>
              </a:rPr>
              <a:t>Los profesionales sanitarios jubilados que se reincorporen al servicio podrán seguir percibiendo su pensión </a:t>
            </a:r>
          </a:p>
        </p:txBody>
      </p:sp>
      <p:sp>
        <p:nvSpPr>
          <p:cNvPr id="12" name="Marcador de número de diapositiva 11"/>
          <p:cNvSpPr>
            <a:spLocks noGrp="1"/>
          </p:cNvSpPr>
          <p:nvPr>
            <p:ph type="sldNum" sz="quarter" idx="12"/>
          </p:nvPr>
        </p:nvSpPr>
        <p:spPr/>
        <p:txBody>
          <a:bodyPr/>
          <a:lstStyle/>
          <a:p>
            <a:fld id="{DFA522FF-4F5B-4CA2-A344-75B9E8707C1D}" type="slidenum">
              <a:rPr lang="es-ES" smtClean="0"/>
              <a:t>9</a:t>
            </a:fld>
            <a:endParaRPr lang="es-ES"/>
          </a:p>
        </p:txBody>
      </p:sp>
      <p:pic>
        <p:nvPicPr>
          <p:cNvPr id="1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1989" y="5868720"/>
            <a:ext cx="2616696" cy="774000"/>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sp>
        <p:nvSpPr>
          <p:cNvPr id="16" name="Rectángulo 15"/>
          <p:cNvSpPr/>
          <p:nvPr/>
        </p:nvSpPr>
        <p:spPr>
          <a:xfrm>
            <a:off x="0" y="-27485"/>
            <a:ext cx="5917474" cy="743298"/>
          </a:xfrm>
          <a:prstGeom prst="rect">
            <a:avLst/>
          </a:prstGeom>
          <a:solidFill>
            <a:srgbClr val="B93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Título 1"/>
          <p:cNvSpPr>
            <a:spLocks noGrp="1"/>
          </p:cNvSpPr>
          <p:nvPr>
            <p:ph type="title"/>
          </p:nvPr>
        </p:nvSpPr>
        <p:spPr>
          <a:xfrm>
            <a:off x="545346" y="37543"/>
            <a:ext cx="7710380" cy="669067"/>
          </a:xfrm>
        </p:spPr>
        <p:txBody>
          <a:bodyPr>
            <a:normAutofit/>
          </a:bodyPr>
          <a:lstStyle/>
          <a:p>
            <a:r>
              <a:rPr lang="es-ES" sz="4000" b="1" dirty="0">
                <a:solidFill>
                  <a:schemeClr val="bg1"/>
                </a:solidFill>
              </a:rPr>
              <a:t>B.O.E. 1 de abril </a:t>
            </a:r>
          </a:p>
        </p:txBody>
      </p:sp>
    </p:spTree>
    <p:extLst>
      <p:ext uri="{BB962C8B-B14F-4D97-AF65-F5344CB8AC3E}">
        <p14:creationId xmlns:p14="http://schemas.microsoft.com/office/powerpoint/2010/main" val="169964885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2530</TotalTime>
  <Words>1369</Words>
  <Application>Microsoft Office PowerPoint</Application>
  <PresentationFormat>Panorámica</PresentationFormat>
  <Paragraphs>93</Paragraphs>
  <Slides>12</Slides>
  <Notes>10</Notes>
  <HiddenSlides>2</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12</vt:i4>
      </vt:variant>
    </vt:vector>
  </HeadingPairs>
  <TitlesOfParts>
    <vt:vector size="16" baseType="lpstr">
      <vt:lpstr>Arial</vt:lpstr>
      <vt:lpstr>Calibri</vt:lpstr>
      <vt:lpstr>Calibri Light</vt:lpstr>
      <vt:lpstr>Tema de Office</vt:lpstr>
      <vt:lpstr>Presentación de PowerPoint</vt:lpstr>
      <vt:lpstr>Estado de situación </vt:lpstr>
      <vt:lpstr>Estado de situación </vt:lpstr>
      <vt:lpstr>Anuncios y medidas</vt:lpstr>
      <vt:lpstr>B.O.E. 1 de abril </vt:lpstr>
      <vt:lpstr>B.O.E. 1 de abril </vt:lpstr>
      <vt:lpstr>B.O.E. 1 de abril </vt:lpstr>
      <vt:lpstr>B.O.E. 1 de abril </vt:lpstr>
      <vt:lpstr>B.O.E. 1 de abril </vt:lpstr>
      <vt:lpstr>B.O.E. 31 de marzo</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Belen Melo Ayala</dc:creator>
  <cp:lastModifiedBy>Belen Melo Ayala</cp:lastModifiedBy>
  <cp:revision>154</cp:revision>
  <dcterms:created xsi:type="dcterms:W3CDTF">2020-03-18T17:09:08Z</dcterms:created>
  <dcterms:modified xsi:type="dcterms:W3CDTF">2020-04-01T12:02:26Z</dcterms:modified>
</cp:coreProperties>
</file>